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8" r:id="rId4"/>
    <p:sldId id="269" r:id="rId5"/>
    <p:sldId id="270" r:id="rId6"/>
    <p:sldId id="259" r:id="rId7"/>
    <p:sldId id="271" r:id="rId8"/>
    <p:sldId id="275" r:id="rId9"/>
    <p:sldId id="260" r:id="rId10"/>
    <p:sldId id="279" r:id="rId11"/>
    <p:sldId id="284" r:id="rId12"/>
    <p:sldId id="261" r:id="rId13"/>
    <p:sldId id="267" r:id="rId14"/>
    <p:sldId id="276" r:id="rId15"/>
    <p:sldId id="262" r:id="rId16"/>
    <p:sldId id="274" r:id="rId17"/>
    <p:sldId id="288" r:id="rId18"/>
    <p:sldId id="263" r:id="rId19"/>
    <p:sldId id="280" r:id="rId20"/>
    <p:sldId id="272" r:id="rId21"/>
    <p:sldId id="273" r:id="rId22"/>
    <p:sldId id="281" r:id="rId23"/>
    <p:sldId id="283" r:id="rId24"/>
    <p:sldId id="264" r:id="rId25"/>
    <p:sldId id="265" r:id="rId26"/>
    <p:sldId id="285" r:id="rId27"/>
    <p:sldId id="277" r:id="rId28"/>
    <p:sldId id="278" r:id="rId29"/>
    <p:sldId id="286" r:id="rId30"/>
    <p:sldId id="28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0C5224-82EE-E04D-AD56-5EAA9442E9DC}" v="872" dt="2024-04-21T22:19:03.936"/>
    <p1510:client id="{55FA4C05-7031-4545-8A26-E42E25C129E0}" v="1809" dt="2024-04-22T04:36:47.288"/>
    <p1510:client id="{7C610CCB-50BC-4C39-A93B-717389213062}" v="13379" dt="2024-04-22T04:37:11.067"/>
    <p1510:client id="{B992930A-473C-9350-C190-B6B0E9D17863}" v="570" dt="2024-04-21T05:53:19.088"/>
    <p1510:client id="{E2075F91-E9C1-B36A-5D0C-76F7BDD50FA3}" v="1602" dt="2024-04-22T04:00:40.5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711495-BA6B-4102-94F1-B2125DAD66AA}"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D8CC18C-50DE-44D2-A8B5-0D03F30D078E}">
      <dgm:prSet/>
      <dgm:spPr/>
      <dgm:t>
        <a:bodyPr/>
        <a:lstStyle/>
        <a:p>
          <a:pPr>
            <a:defRPr b="1"/>
          </a:pPr>
          <a:r>
            <a:rPr lang="en-US" b="1"/>
            <a:t>Bluetooth Low Energy (BLE) Overview:</a:t>
          </a:r>
          <a:endParaRPr lang="en-US"/>
        </a:p>
      </dgm:t>
    </dgm:pt>
    <dgm:pt modelId="{02646DD2-BB42-459D-9DFC-C133B517392E}" type="parTrans" cxnId="{3D8E2800-7762-4C43-8BEE-4513F0C3D3A2}">
      <dgm:prSet/>
      <dgm:spPr/>
      <dgm:t>
        <a:bodyPr/>
        <a:lstStyle/>
        <a:p>
          <a:endParaRPr lang="en-US"/>
        </a:p>
      </dgm:t>
    </dgm:pt>
    <dgm:pt modelId="{F2D136CF-D381-4ADF-AD4B-E5000E640E9E}" type="sibTrans" cxnId="{3D8E2800-7762-4C43-8BEE-4513F0C3D3A2}">
      <dgm:prSet/>
      <dgm:spPr/>
      <dgm:t>
        <a:bodyPr/>
        <a:lstStyle/>
        <a:p>
          <a:endParaRPr lang="en-US"/>
        </a:p>
      </dgm:t>
    </dgm:pt>
    <dgm:pt modelId="{776E5D59-4A02-4734-A039-D6587242A4EC}">
      <dgm:prSet/>
      <dgm:spPr/>
      <dgm:t>
        <a:bodyPr/>
        <a:lstStyle/>
        <a:p>
          <a:r>
            <a:rPr lang="en-US"/>
            <a:t>Peripheral Devices: Arduinos take in data from each of the subsystems, which includes CO2, NO2, Lighting, Temperature/Humidity, Water Level, and NPK sensors connected to Arduino Nano 33 IoT's equipped with BLE capabilities.</a:t>
          </a:r>
        </a:p>
      </dgm:t>
    </dgm:pt>
    <dgm:pt modelId="{5BD2600D-B272-4C1A-BFC1-80E07BF914AB}" type="parTrans" cxnId="{17C9CC8B-BB37-40B8-906B-85392CEACD02}">
      <dgm:prSet/>
      <dgm:spPr/>
      <dgm:t>
        <a:bodyPr/>
        <a:lstStyle/>
        <a:p>
          <a:endParaRPr lang="en-US"/>
        </a:p>
      </dgm:t>
    </dgm:pt>
    <dgm:pt modelId="{EA1D5DFE-8F09-4A5A-BAFF-AB77E8D6972D}" type="sibTrans" cxnId="{17C9CC8B-BB37-40B8-906B-85392CEACD02}">
      <dgm:prSet/>
      <dgm:spPr/>
      <dgm:t>
        <a:bodyPr/>
        <a:lstStyle/>
        <a:p>
          <a:endParaRPr lang="en-US"/>
        </a:p>
      </dgm:t>
    </dgm:pt>
    <dgm:pt modelId="{979CE0AE-D813-4EF7-8103-B7B6E01111A8}">
      <dgm:prSet/>
      <dgm:spPr/>
      <dgm:t>
        <a:bodyPr/>
        <a:lstStyle/>
        <a:p>
          <a:r>
            <a:rPr lang="en-US"/>
            <a:t>Central Arduino: Acts as the central hub, responsible for scanning, connecting to peripherals, data collection and sending to the PLC.</a:t>
          </a:r>
        </a:p>
      </dgm:t>
    </dgm:pt>
    <dgm:pt modelId="{5E389631-9EF9-4914-B635-C4BFDA852451}" type="parTrans" cxnId="{F5BAC312-DA84-4983-AE7F-6300F1E2B1DD}">
      <dgm:prSet/>
      <dgm:spPr/>
      <dgm:t>
        <a:bodyPr/>
        <a:lstStyle/>
        <a:p>
          <a:endParaRPr lang="en-US"/>
        </a:p>
      </dgm:t>
    </dgm:pt>
    <dgm:pt modelId="{B3CF07AB-67EE-4A59-BF14-2F83B27F74C5}" type="sibTrans" cxnId="{F5BAC312-DA84-4983-AE7F-6300F1E2B1DD}">
      <dgm:prSet/>
      <dgm:spPr/>
      <dgm:t>
        <a:bodyPr/>
        <a:lstStyle/>
        <a:p>
          <a:endParaRPr lang="en-US"/>
        </a:p>
      </dgm:t>
    </dgm:pt>
    <dgm:pt modelId="{B1EEF6BB-84A9-4B5B-83BD-DC1E22D6E76F}">
      <dgm:prSet/>
      <dgm:spPr/>
      <dgm:t>
        <a:bodyPr/>
        <a:lstStyle/>
        <a:p>
          <a:r>
            <a:rPr lang="en-US"/>
            <a:t>PLC Integration: Interfaces between the central Arduino and the HMI, facilitating communication with higher-level systems. It is connected to the central Arduino via TTL-RS232 converter.</a:t>
          </a:r>
        </a:p>
      </dgm:t>
    </dgm:pt>
    <dgm:pt modelId="{7EB488C4-2859-42F4-9B75-B653ABB0E3D4}" type="parTrans" cxnId="{9E696A1D-1427-42A5-B0F3-672BA45FA0C2}">
      <dgm:prSet/>
      <dgm:spPr/>
      <dgm:t>
        <a:bodyPr/>
        <a:lstStyle/>
        <a:p>
          <a:endParaRPr lang="en-US"/>
        </a:p>
      </dgm:t>
    </dgm:pt>
    <dgm:pt modelId="{DFC3A675-6470-40C1-99FD-997DA1700F13}" type="sibTrans" cxnId="{9E696A1D-1427-42A5-B0F3-672BA45FA0C2}">
      <dgm:prSet/>
      <dgm:spPr/>
      <dgm:t>
        <a:bodyPr/>
        <a:lstStyle/>
        <a:p>
          <a:endParaRPr lang="en-US"/>
        </a:p>
      </dgm:t>
    </dgm:pt>
    <dgm:pt modelId="{1BDF0A96-CF6C-43D7-845E-BB696DA5CBAF}">
      <dgm:prSet/>
      <dgm:spPr/>
      <dgm:t>
        <a:bodyPr/>
        <a:lstStyle/>
        <a:p>
          <a:pPr>
            <a:defRPr b="1"/>
          </a:pPr>
          <a:r>
            <a:rPr lang="en-US" b="1"/>
            <a:t>Communication Flow:</a:t>
          </a:r>
          <a:endParaRPr lang="en-US"/>
        </a:p>
      </dgm:t>
    </dgm:pt>
    <dgm:pt modelId="{B8B1BC01-9829-4344-A356-8B2BB25F5B53}" type="parTrans" cxnId="{56364D8D-CDA9-4202-A274-29068BC975CA}">
      <dgm:prSet/>
      <dgm:spPr/>
      <dgm:t>
        <a:bodyPr/>
        <a:lstStyle/>
        <a:p>
          <a:endParaRPr lang="en-US"/>
        </a:p>
      </dgm:t>
    </dgm:pt>
    <dgm:pt modelId="{A8E173CB-F9BE-4FE9-8A42-7F5744931CCD}" type="sibTrans" cxnId="{56364D8D-CDA9-4202-A274-29068BC975CA}">
      <dgm:prSet/>
      <dgm:spPr/>
      <dgm:t>
        <a:bodyPr/>
        <a:lstStyle/>
        <a:p>
          <a:endParaRPr lang="en-US"/>
        </a:p>
      </dgm:t>
    </dgm:pt>
    <dgm:pt modelId="{749AD719-2634-4F20-BAB9-51E9CD254222}">
      <dgm:prSet/>
      <dgm:spPr/>
      <dgm:t>
        <a:bodyPr/>
        <a:lstStyle/>
        <a:p>
          <a:r>
            <a:rPr lang="en-US"/>
            <a:t>Peripheral Operation: Sensors periodically collect data through various communication protocols and transmit it via BLE notifications.</a:t>
          </a:r>
        </a:p>
      </dgm:t>
    </dgm:pt>
    <dgm:pt modelId="{DCC51E79-2B6B-4808-8363-CCCA5F0B3A91}" type="parTrans" cxnId="{CCCAAF00-127B-427C-B411-786AE9BE7646}">
      <dgm:prSet/>
      <dgm:spPr/>
      <dgm:t>
        <a:bodyPr/>
        <a:lstStyle/>
        <a:p>
          <a:endParaRPr lang="en-US"/>
        </a:p>
      </dgm:t>
    </dgm:pt>
    <dgm:pt modelId="{FBCD75E9-156D-4632-BC03-AD08A38452AC}" type="sibTrans" cxnId="{CCCAAF00-127B-427C-B411-786AE9BE7646}">
      <dgm:prSet/>
      <dgm:spPr/>
      <dgm:t>
        <a:bodyPr/>
        <a:lstStyle/>
        <a:p>
          <a:endParaRPr lang="en-US"/>
        </a:p>
      </dgm:t>
    </dgm:pt>
    <dgm:pt modelId="{B196F10B-160D-47D1-B821-4ED7992D23CB}">
      <dgm:prSet/>
      <dgm:spPr/>
      <dgm:t>
        <a:bodyPr/>
        <a:lstStyle/>
        <a:p>
          <a:r>
            <a:rPr lang="en-US"/>
            <a:t>Central Arduino: Scans for nearby peripherals, establishes connections, and retrieves data from characteristic attributes.</a:t>
          </a:r>
        </a:p>
      </dgm:t>
    </dgm:pt>
    <dgm:pt modelId="{2D7877C1-8A49-400F-A3CC-971DE12218B2}" type="parTrans" cxnId="{8D856161-C50E-4CC1-8038-2E92FFF6C212}">
      <dgm:prSet/>
      <dgm:spPr/>
      <dgm:t>
        <a:bodyPr/>
        <a:lstStyle/>
        <a:p>
          <a:endParaRPr lang="en-US"/>
        </a:p>
      </dgm:t>
    </dgm:pt>
    <dgm:pt modelId="{B6EF5BC7-CD2A-4D9E-BC94-3498399FA425}" type="sibTrans" cxnId="{8D856161-C50E-4CC1-8038-2E92FFF6C212}">
      <dgm:prSet/>
      <dgm:spPr/>
      <dgm:t>
        <a:bodyPr/>
        <a:lstStyle/>
        <a:p>
          <a:endParaRPr lang="en-US"/>
        </a:p>
      </dgm:t>
    </dgm:pt>
    <dgm:pt modelId="{4F81B8FA-747A-49F4-B0FB-EE0ED2C03525}">
      <dgm:prSet/>
      <dgm:spPr/>
      <dgm:t>
        <a:bodyPr/>
        <a:lstStyle/>
        <a:p>
          <a:r>
            <a:rPr lang="en-US"/>
            <a:t>PLC Integration: Processes data received from the central Arduino and relays it to the HMI for visualization and control.</a:t>
          </a:r>
        </a:p>
      </dgm:t>
    </dgm:pt>
    <dgm:pt modelId="{B3BD723F-1D2A-4ED6-BEE5-691AE3FACE5D}" type="parTrans" cxnId="{0A1DE119-0EF2-46DC-BCA2-B5B49A3C4FF0}">
      <dgm:prSet/>
      <dgm:spPr/>
      <dgm:t>
        <a:bodyPr/>
        <a:lstStyle/>
        <a:p>
          <a:endParaRPr lang="en-US"/>
        </a:p>
      </dgm:t>
    </dgm:pt>
    <dgm:pt modelId="{C7FB4A92-A8D6-40D9-A027-76F073B42421}" type="sibTrans" cxnId="{0A1DE119-0EF2-46DC-BCA2-B5B49A3C4FF0}">
      <dgm:prSet/>
      <dgm:spPr/>
      <dgm:t>
        <a:bodyPr/>
        <a:lstStyle/>
        <a:p>
          <a:endParaRPr lang="en-US"/>
        </a:p>
      </dgm:t>
    </dgm:pt>
    <dgm:pt modelId="{86E8B77F-2917-4325-B279-95D2AEE9CD27}">
      <dgm:prSet/>
      <dgm:spPr/>
      <dgm:t>
        <a:bodyPr/>
        <a:lstStyle/>
        <a:p>
          <a:pPr>
            <a:defRPr b="1"/>
          </a:pPr>
          <a:r>
            <a:rPr lang="en-US" b="1"/>
            <a:t>Advantages of BLE:</a:t>
          </a:r>
          <a:endParaRPr lang="en-US"/>
        </a:p>
      </dgm:t>
    </dgm:pt>
    <dgm:pt modelId="{3F34E98D-93AB-4D1B-8373-0D0EFF7DBDD2}" type="parTrans" cxnId="{B77B7B13-24ED-422F-8A22-BE2DB461B6B5}">
      <dgm:prSet/>
      <dgm:spPr/>
      <dgm:t>
        <a:bodyPr/>
        <a:lstStyle/>
        <a:p>
          <a:endParaRPr lang="en-US"/>
        </a:p>
      </dgm:t>
    </dgm:pt>
    <dgm:pt modelId="{39A5D498-7C1B-4595-8662-EAA4E2A660F7}" type="sibTrans" cxnId="{B77B7B13-24ED-422F-8A22-BE2DB461B6B5}">
      <dgm:prSet/>
      <dgm:spPr/>
      <dgm:t>
        <a:bodyPr/>
        <a:lstStyle/>
        <a:p>
          <a:endParaRPr lang="en-US"/>
        </a:p>
      </dgm:t>
    </dgm:pt>
    <dgm:pt modelId="{BCBEED98-3686-4613-BB61-D3836FC2DF68}">
      <dgm:prSet/>
      <dgm:spPr/>
      <dgm:t>
        <a:bodyPr/>
        <a:lstStyle/>
        <a:p>
          <a:r>
            <a:rPr lang="en-US"/>
            <a:t>Efficiency: Enables seamless data exchange between subsystems, promoting real-time monitoring and control.</a:t>
          </a:r>
        </a:p>
      </dgm:t>
    </dgm:pt>
    <dgm:pt modelId="{A9D48BC5-5034-4F8C-AEE9-BD3C68A1CABE}" type="parTrans" cxnId="{5EF656B8-8B7A-4A9D-BBED-DB70489D591D}">
      <dgm:prSet/>
      <dgm:spPr/>
      <dgm:t>
        <a:bodyPr/>
        <a:lstStyle/>
        <a:p>
          <a:endParaRPr lang="en-US"/>
        </a:p>
      </dgm:t>
    </dgm:pt>
    <dgm:pt modelId="{CA29EE3D-D7DE-42C7-AABD-96CE74BEC046}" type="sibTrans" cxnId="{5EF656B8-8B7A-4A9D-BBED-DB70489D591D}">
      <dgm:prSet/>
      <dgm:spPr/>
      <dgm:t>
        <a:bodyPr/>
        <a:lstStyle/>
        <a:p>
          <a:endParaRPr lang="en-US"/>
        </a:p>
      </dgm:t>
    </dgm:pt>
    <dgm:pt modelId="{283E37AE-F5A4-4594-B677-AF9238E2DF1D}">
      <dgm:prSet/>
      <dgm:spPr/>
      <dgm:t>
        <a:bodyPr/>
        <a:lstStyle/>
        <a:p>
          <a:r>
            <a:rPr lang="en-US"/>
            <a:t>Scalability: Supports the integration of additional sensors or actuators as the greenhouse system expands.</a:t>
          </a:r>
        </a:p>
      </dgm:t>
    </dgm:pt>
    <dgm:pt modelId="{340FAA2E-CB3F-4A13-977B-F12F0E063D03}" type="parTrans" cxnId="{2843A0AE-E111-4B62-8E81-0AEEEEC42FD9}">
      <dgm:prSet/>
      <dgm:spPr/>
      <dgm:t>
        <a:bodyPr/>
        <a:lstStyle/>
        <a:p>
          <a:endParaRPr lang="en-US"/>
        </a:p>
      </dgm:t>
    </dgm:pt>
    <dgm:pt modelId="{19AD1CE6-3A92-4422-AD89-A95C51364759}" type="sibTrans" cxnId="{2843A0AE-E111-4B62-8E81-0AEEEEC42FD9}">
      <dgm:prSet/>
      <dgm:spPr/>
      <dgm:t>
        <a:bodyPr/>
        <a:lstStyle/>
        <a:p>
          <a:endParaRPr lang="en-US"/>
        </a:p>
      </dgm:t>
    </dgm:pt>
    <dgm:pt modelId="{0F5A8416-60FD-442C-91E9-EB1490CFBF8F}">
      <dgm:prSet/>
      <dgm:spPr/>
      <dgm:t>
        <a:bodyPr/>
        <a:lstStyle/>
        <a:p>
          <a:r>
            <a:rPr lang="en-US"/>
            <a:t>Reliability: Provides stable and robust communication, essential for uninterrupted greenhouse operation.</a:t>
          </a:r>
        </a:p>
      </dgm:t>
    </dgm:pt>
    <dgm:pt modelId="{9B45173D-5918-420C-951B-51BA01A54810}" type="parTrans" cxnId="{0B17EE2B-961B-4361-945A-C9CE336BEB7F}">
      <dgm:prSet/>
      <dgm:spPr/>
      <dgm:t>
        <a:bodyPr/>
        <a:lstStyle/>
        <a:p>
          <a:endParaRPr lang="en-US"/>
        </a:p>
      </dgm:t>
    </dgm:pt>
    <dgm:pt modelId="{52E4E7B7-0867-4B45-9BA2-1C5EC938C49E}" type="sibTrans" cxnId="{0B17EE2B-961B-4361-945A-C9CE336BEB7F}">
      <dgm:prSet/>
      <dgm:spPr/>
      <dgm:t>
        <a:bodyPr/>
        <a:lstStyle/>
        <a:p>
          <a:endParaRPr lang="en-US"/>
        </a:p>
      </dgm:t>
    </dgm:pt>
    <dgm:pt modelId="{ED8DFCB8-C642-4969-9069-433DB740BE26}" type="pres">
      <dgm:prSet presAssocID="{01711495-BA6B-4102-94F1-B2125DAD66AA}" presName="root" presStyleCnt="0">
        <dgm:presLayoutVars>
          <dgm:dir/>
          <dgm:resizeHandles val="exact"/>
        </dgm:presLayoutVars>
      </dgm:prSet>
      <dgm:spPr/>
    </dgm:pt>
    <dgm:pt modelId="{D80DF1A2-68A3-4056-A10A-0EEC2175BCA0}" type="pres">
      <dgm:prSet presAssocID="{3D8CC18C-50DE-44D2-A8B5-0D03F30D078E}" presName="compNode" presStyleCnt="0"/>
      <dgm:spPr/>
    </dgm:pt>
    <dgm:pt modelId="{FE09BE10-9E46-495E-B331-E29FB2E2693D}" type="pres">
      <dgm:prSet presAssocID="{3D8CC18C-50DE-44D2-A8B5-0D03F30D078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luetooth"/>
        </a:ext>
      </dgm:extLst>
    </dgm:pt>
    <dgm:pt modelId="{1DBB2E75-B604-42B3-8203-9812ABFA83DC}" type="pres">
      <dgm:prSet presAssocID="{3D8CC18C-50DE-44D2-A8B5-0D03F30D078E}" presName="iconSpace" presStyleCnt="0"/>
      <dgm:spPr/>
    </dgm:pt>
    <dgm:pt modelId="{F3CED7D5-544F-41E4-8C68-2DAFAB5AEDBD}" type="pres">
      <dgm:prSet presAssocID="{3D8CC18C-50DE-44D2-A8B5-0D03F30D078E}" presName="parTx" presStyleLbl="revTx" presStyleIdx="0" presStyleCnt="6">
        <dgm:presLayoutVars>
          <dgm:chMax val="0"/>
          <dgm:chPref val="0"/>
        </dgm:presLayoutVars>
      </dgm:prSet>
      <dgm:spPr/>
    </dgm:pt>
    <dgm:pt modelId="{C5B74E36-0C81-4771-900E-65EA07952130}" type="pres">
      <dgm:prSet presAssocID="{3D8CC18C-50DE-44D2-A8B5-0D03F30D078E}" presName="txSpace" presStyleCnt="0"/>
      <dgm:spPr/>
    </dgm:pt>
    <dgm:pt modelId="{6B7B4433-1767-42F8-8FF1-1B52F71C5CC4}" type="pres">
      <dgm:prSet presAssocID="{3D8CC18C-50DE-44D2-A8B5-0D03F30D078E}" presName="desTx" presStyleLbl="revTx" presStyleIdx="1" presStyleCnt="6">
        <dgm:presLayoutVars/>
      </dgm:prSet>
      <dgm:spPr/>
    </dgm:pt>
    <dgm:pt modelId="{4116EC7E-C517-4FCB-8119-F11FA024DED7}" type="pres">
      <dgm:prSet presAssocID="{F2D136CF-D381-4ADF-AD4B-E5000E640E9E}" presName="sibTrans" presStyleCnt="0"/>
      <dgm:spPr/>
    </dgm:pt>
    <dgm:pt modelId="{95DF4E76-6518-4520-872C-B8CF8E46ACBE}" type="pres">
      <dgm:prSet presAssocID="{1BDF0A96-CF6C-43D7-845E-BB696DA5CBAF}" presName="compNode" presStyleCnt="0"/>
      <dgm:spPr/>
    </dgm:pt>
    <dgm:pt modelId="{13BFA6FE-BC8F-4D86-8A98-B66018B5E07A}" type="pres">
      <dgm:prSet presAssocID="{1BDF0A96-CF6C-43D7-845E-BB696DA5CB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router"/>
        </a:ext>
      </dgm:extLst>
    </dgm:pt>
    <dgm:pt modelId="{A86AD316-4C36-4A24-B50C-66E0A8C72007}" type="pres">
      <dgm:prSet presAssocID="{1BDF0A96-CF6C-43D7-845E-BB696DA5CBAF}" presName="iconSpace" presStyleCnt="0"/>
      <dgm:spPr/>
    </dgm:pt>
    <dgm:pt modelId="{1DECD1BB-ECE5-4AFB-9E6B-1D0AE58533E5}" type="pres">
      <dgm:prSet presAssocID="{1BDF0A96-CF6C-43D7-845E-BB696DA5CBAF}" presName="parTx" presStyleLbl="revTx" presStyleIdx="2" presStyleCnt="6">
        <dgm:presLayoutVars>
          <dgm:chMax val="0"/>
          <dgm:chPref val="0"/>
        </dgm:presLayoutVars>
      </dgm:prSet>
      <dgm:spPr/>
    </dgm:pt>
    <dgm:pt modelId="{5EDEEEF3-6EF8-4727-B016-DC5DB75AF1F6}" type="pres">
      <dgm:prSet presAssocID="{1BDF0A96-CF6C-43D7-845E-BB696DA5CBAF}" presName="txSpace" presStyleCnt="0"/>
      <dgm:spPr/>
    </dgm:pt>
    <dgm:pt modelId="{AB37325F-6C0A-4ECC-A98A-62E45FB7500C}" type="pres">
      <dgm:prSet presAssocID="{1BDF0A96-CF6C-43D7-845E-BB696DA5CBAF}" presName="desTx" presStyleLbl="revTx" presStyleIdx="3" presStyleCnt="6">
        <dgm:presLayoutVars/>
      </dgm:prSet>
      <dgm:spPr/>
    </dgm:pt>
    <dgm:pt modelId="{D885B2BC-C433-4ADC-83B5-156EF80589AA}" type="pres">
      <dgm:prSet presAssocID="{A8E173CB-F9BE-4FE9-8A42-7F5744931CCD}" presName="sibTrans" presStyleCnt="0"/>
      <dgm:spPr/>
    </dgm:pt>
    <dgm:pt modelId="{09E539F6-3EF4-4D52-B55C-1CF61C8360F0}" type="pres">
      <dgm:prSet presAssocID="{86E8B77F-2917-4325-B279-95D2AEE9CD27}" presName="compNode" presStyleCnt="0"/>
      <dgm:spPr/>
    </dgm:pt>
    <dgm:pt modelId="{96F4AFA3-72CB-4DD5-85D4-1DE3FDB536DB}" type="pres">
      <dgm:prSet presAssocID="{86E8B77F-2917-4325-B279-95D2AEE9CD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32EF7ACA-8C4D-401A-B8EC-1F4624E64210}" type="pres">
      <dgm:prSet presAssocID="{86E8B77F-2917-4325-B279-95D2AEE9CD27}" presName="iconSpace" presStyleCnt="0"/>
      <dgm:spPr/>
    </dgm:pt>
    <dgm:pt modelId="{828B7B64-16E4-4156-B323-09C0207450A2}" type="pres">
      <dgm:prSet presAssocID="{86E8B77F-2917-4325-B279-95D2AEE9CD27}" presName="parTx" presStyleLbl="revTx" presStyleIdx="4" presStyleCnt="6">
        <dgm:presLayoutVars>
          <dgm:chMax val="0"/>
          <dgm:chPref val="0"/>
        </dgm:presLayoutVars>
      </dgm:prSet>
      <dgm:spPr/>
    </dgm:pt>
    <dgm:pt modelId="{FF3F02EC-DC5B-471C-BB52-BF9EDBD4378F}" type="pres">
      <dgm:prSet presAssocID="{86E8B77F-2917-4325-B279-95D2AEE9CD27}" presName="txSpace" presStyleCnt="0"/>
      <dgm:spPr/>
    </dgm:pt>
    <dgm:pt modelId="{40DF1BA1-C745-49C8-A18E-4AE71CFB7E6A}" type="pres">
      <dgm:prSet presAssocID="{86E8B77F-2917-4325-B279-95D2AEE9CD27}" presName="desTx" presStyleLbl="revTx" presStyleIdx="5" presStyleCnt="6">
        <dgm:presLayoutVars/>
      </dgm:prSet>
      <dgm:spPr/>
    </dgm:pt>
  </dgm:ptLst>
  <dgm:cxnLst>
    <dgm:cxn modelId="{3D8E2800-7762-4C43-8BEE-4513F0C3D3A2}" srcId="{01711495-BA6B-4102-94F1-B2125DAD66AA}" destId="{3D8CC18C-50DE-44D2-A8B5-0D03F30D078E}" srcOrd="0" destOrd="0" parTransId="{02646DD2-BB42-459D-9DFC-C133B517392E}" sibTransId="{F2D136CF-D381-4ADF-AD4B-E5000E640E9E}"/>
    <dgm:cxn modelId="{CCCAAF00-127B-427C-B411-786AE9BE7646}" srcId="{1BDF0A96-CF6C-43D7-845E-BB696DA5CBAF}" destId="{749AD719-2634-4F20-BAB9-51E9CD254222}" srcOrd="0" destOrd="0" parTransId="{DCC51E79-2B6B-4808-8363-CCCA5F0B3A91}" sibTransId="{FBCD75E9-156D-4632-BC03-AD08A38452AC}"/>
    <dgm:cxn modelId="{F5BAC312-DA84-4983-AE7F-6300F1E2B1DD}" srcId="{3D8CC18C-50DE-44D2-A8B5-0D03F30D078E}" destId="{979CE0AE-D813-4EF7-8103-B7B6E01111A8}" srcOrd="1" destOrd="0" parTransId="{5E389631-9EF9-4914-B635-C4BFDA852451}" sibTransId="{B3CF07AB-67EE-4A59-BF14-2F83B27F74C5}"/>
    <dgm:cxn modelId="{B77B7B13-24ED-422F-8A22-BE2DB461B6B5}" srcId="{01711495-BA6B-4102-94F1-B2125DAD66AA}" destId="{86E8B77F-2917-4325-B279-95D2AEE9CD27}" srcOrd="2" destOrd="0" parTransId="{3F34E98D-93AB-4D1B-8373-0D0EFF7DBDD2}" sibTransId="{39A5D498-7C1B-4595-8662-EAA4E2A660F7}"/>
    <dgm:cxn modelId="{F96D2016-0CAB-4450-9622-3DB66D5A67C8}" type="presOf" srcId="{BCBEED98-3686-4613-BB61-D3836FC2DF68}" destId="{40DF1BA1-C745-49C8-A18E-4AE71CFB7E6A}" srcOrd="0" destOrd="0" presId="urn:microsoft.com/office/officeart/2018/2/layout/IconLabelDescriptionList"/>
    <dgm:cxn modelId="{0A1DE119-0EF2-46DC-BCA2-B5B49A3C4FF0}" srcId="{1BDF0A96-CF6C-43D7-845E-BB696DA5CBAF}" destId="{4F81B8FA-747A-49F4-B0FB-EE0ED2C03525}" srcOrd="2" destOrd="0" parTransId="{B3BD723F-1D2A-4ED6-BEE5-691AE3FACE5D}" sibTransId="{C7FB4A92-A8D6-40D9-A027-76F073B42421}"/>
    <dgm:cxn modelId="{AC4A3B1B-029E-4D17-8D7C-340E2F6A7E6E}" type="presOf" srcId="{B1EEF6BB-84A9-4B5B-83BD-DC1E22D6E76F}" destId="{6B7B4433-1767-42F8-8FF1-1B52F71C5CC4}" srcOrd="0" destOrd="2" presId="urn:microsoft.com/office/officeart/2018/2/layout/IconLabelDescriptionList"/>
    <dgm:cxn modelId="{9E696A1D-1427-42A5-B0F3-672BA45FA0C2}" srcId="{3D8CC18C-50DE-44D2-A8B5-0D03F30D078E}" destId="{B1EEF6BB-84A9-4B5B-83BD-DC1E22D6E76F}" srcOrd="2" destOrd="0" parTransId="{7EB488C4-2859-42F4-9B75-B653ABB0E3D4}" sibTransId="{DFC3A675-6470-40C1-99FD-997DA1700F13}"/>
    <dgm:cxn modelId="{0B17EE2B-961B-4361-945A-C9CE336BEB7F}" srcId="{86E8B77F-2917-4325-B279-95D2AEE9CD27}" destId="{0F5A8416-60FD-442C-91E9-EB1490CFBF8F}" srcOrd="2" destOrd="0" parTransId="{9B45173D-5918-420C-951B-51BA01A54810}" sibTransId="{52E4E7B7-0867-4B45-9BA2-1C5EC938C49E}"/>
    <dgm:cxn modelId="{A42F6535-C9A9-4A23-BCF4-528002CD3DB1}" type="presOf" srcId="{749AD719-2634-4F20-BAB9-51E9CD254222}" destId="{AB37325F-6C0A-4ECC-A98A-62E45FB7500C}" srcOrd="0" destOrd="0" presId="urn:microsoft.com/office/officeart/2018/2/layout/IconLabelDescriptionList"/>
    <dgm:cxn modelId="{D6C7E05D-DCCE-4214-B7BB-96A54F158F87}" type="presOf" srcId="{B196F10B-160D-47D1-B821-4ED7992D23CB}" destId="{AB37325F-6C0A-4ECC-A98A-62E45FB7500C}" srcOrd="0" destOrd="1" presId="urn:microsoft.com/office/officeart/2018/2/layout/IconLabelDescriptionList"/>
    <dgm:cxn modelId="{8D856161-C50E-4CC1-8038-2E92FFF6C212}" srcId="{1BDF0A96-CF6C-43D7-845E-BB696DA5CBAF}" destId="{B196F10B-160D-47D1-B821-4ED7992D23CB}" srcOrd="1" destOrd="0" parTransId="{2D7877C1-8A49-400F-A3CC-971DE12218B2}" sibTransId="{B6EF5BC7-CD2A-4D9E-BC94-3498399FA425}"/>
    <dgm:cxn modelId="{169C0666-FDDD-4B64-A054-36F38E22B56D}" type="presOf" srcId="{0F5A8416-60FD-442C-91E9-EB1490CFBF8F}" destId="{40DF1BA1-C745-49C8-A18E-4AE71CFB7E6A}" srcOrd="0" destOrd="2" presId="urn:microsoft.com/office/officeart/2018/2/layout/IconLabelDescriptionList"/>
    <dgm:cxn modelId="{CE6F966C-DA5D-4435-848E-6008CC5941AE}" type="presOf" srcId="{283E37AE-F5A4-4594-B677-AF9238E2DF1D}" destId="{40DF1BA1-C745-49C8-A18E-4AE71CFB7E6A}" srcOrd="0" destOrd="1" presId="urn:microsoft.com/office/officeart/2018/2/layout/IconLabelDescriptionList"/>
    <dgm:cxn modelId="{5631BD52-9A35-4699-90C7-BE4591CA0B3A}" type="presOf" srcId="{86E8B77F-2917-4325-B279-95D2AEE9CD27}" destId="{828B7B64-16E4-4156-B323-09C0207450A2}" srcOrd="0" destOrd="0" presId="urn:microsoft.com/office/officeart/2018/2/layout/IconLabelDescriptionList"/>
    <dgm:cxn modelId="{CEF0977A-259B-426A-8C95-B02ABBA302DA}" type="presOf" srcId="{776E5D59-4A02-4734-A039-D6587242A4EC}" destId="{6B7B4433-1767-42F8-8FF1-1B52F71C5CC4}" srcOrd="0" destOrd="0" presId="urn:microsoft.com/office/officeart/2018/2/layout/IconLabelDescriptionList"/>
    <dgm:cxn modelId="{20C6257F-95A2-4F1F-808C-A24F6807BEC3}" type="presOf" srcId="{3D8CC18C-50DE-44D2-A8B5-0D03F30D078E}" destId="{F3CED7D5-544F-41E4-8C68-2DAFAB5AEDBD}" srcOrd="0" destOrd="0" presId="urn:microsoft.com/office/officeart/2018/2/layout/IconLabelDescriptionList"/>
    <dgm:cxn modelId="{9B6A9981-461D-455F-9BC4-1410E7ADB6E1}" type="presOf" srcId="{01711495-BA6B-4102-94F1-B2125DAD66AA}" destId="{ED8DFCB8-C642-4969-9069-433DB740BE26}" srcOrd="0" destOrd="0" presId="urn:microsoft.com/office/officeart/2018/2/layout/IconLabelDescriptionList"/>
    <dgm:cxn modelId="{17C9CC8B-BB37-40B8-906B-85392CEACD02}" srcId="{3D8CC18C-50DE-44D2-A8B5-0D03F30D078E}" destId="{776E5D59-4A02-4734-A039-D6587242A4EC}" srcOrd="0" destOrd="0" parTransId="{5BD2600D-B272-4C1A-BFC1-80E07BF914AB}" sibTransId="{EA1D5DFE-8F09-4A5A-BAFF-AB77E8D6972D}"/>
    <dgm:cxn modelId="{CE75EB8B-8155-4007-A1C7-9C2A3DE78BB3}" type="presOf" srcId="{979CE0AE-D813-4EF7-8103-B7B6E01111A8}" destId="{6B7B4433-1767-42F8-8FF1-1B52F71C5CC4}" srcOrd="0" destOrd="1" presId="urn:microsoft.com/office/officeart/2018/2/layout/IconLabelDescriptionList"/>
    <dgm:cxn modelId="{56364D8D-CDA9-4202-A274-29068BC975CA}" srcId="{01711495-BA6B-4102-94F1-B2125DAD66AA}" destId="{1BDF0A96-CF6C-43D7-845E-BB696DA5CBAF}" srcOrd="1" destOrd="0" parTransId="{B8B1BC01-9829-4344-A356-8B2BB25F5B53}" sibTransId="{A8E173CB-F9BE-4FE9-8A42-7F5744931CCD}"/>
    <dgm:cxn modelId="{2843A0AE-E111-4B62-8E81-0AEEEEC42FD9}" srcId="{86E8B77F-2917-4325-B279-95D2AEE9CD27}" destId="{283E37AE-F5A4-4594-B677-AF9238E2DF1D}" srcOrd="1" destOrd="0" parTransId="{340FAA2E-CB3F-4A13-977B-F12F0E063D03}" sibTransId="{19AD1CE6-3A92-4422-AD89-A95C51364759}"/>
    <dgm:cxn modelId="{5EF656B8-8B7A-4A9D-BBED-DB70489D591D}" srcId="{86E8B77F-2917-4325-B279-95D2AEE9CD27}" destId="{BCBEED98-3686-4613-BB61-D3836FC2DF68}" srcOrd="0" destOrd="0" parTransId="{A9D48BC5-5034-4F8C-AEE9-BD3C68A1CABE}" sibTransId="{CA29EE3D-D7DE-42C7-AABD-96CE74BEC046}"/>
    <dgm:cxn modelId="{06F3FEE0-214B-4812-9E1F-CFE445A5FAB7}" type="presOf" srcId="{4F81B8FA-747A-49F4-B0FB-EE0ED2C03525}" destId="{AB37325F-6C0A-4ECC-A98A-62E45FB7500C}" srcOrd="0" destOrd="2" presId="urn:microsoft.com/office/officeart/2018/2/layout/IconLabelDescriptionList"/>
    <dgm:cxn modelId="{1E4B0EF5-036B-4702-A4FD-7A4B32BBFAFD}" type="presOf" srcId="{1BDF0A96-CF6C-43D7-845E-BB696DA5CBAF}" destId="{1DECD1BB-ECE5-4AFB-9E6B-1D0AE58533E5}" srcOrd="0" destOrd="0" presId="urn:microsoft.com/office/officeart/2018/2/layout/IconLabelDescriptionList"/>
    <dgm:cxn modelId="{E3A1CA95-CC66-43D9-A1EB-BD79E80B8355}" type="presParOf" srcId="{ED8DFCB8-C642-4969-9069-433DB740BE26}" destId="{D80DF1A2-68A3-4056-A10A-0EEC2175BCA0}" srcOrd="0" destOrd="0" presId="urn:microsoft.com/office/officeart/2018/2/layout/IconLabelDescriptionList"/>
    <dgm:cxn modelId="{17B1A04C-BBA9-4C36-B48E-EE98BF520B40}" type="presParOf" srcId="{D80DF1A2-68A3-4056-A10A-0EEC2175BCA0}" destId="{FE09BE10-9E46-495E-B331-E29FB2E2693D}" srcOrd="0" destOrd="0" presId="urn:microsoft.com/office/officeart/2018/2/layout/IconLabelDescriptionList"/>
    <dgm:cxn modelId="{CA622F9E-2A04-425B-B12F-BE2D76ADB305}" type="presParOf" srcId="{D80DF1A2-68A3-4056-A10A-0EEC2175BCA0}" destId="{1DBB2E75-B604-42B3-8203-9812ABFA83DC}" srcOrd="1" destOrd="0" presId="urn:microsoft.com/office/officeart/2018/2/layout/IconLabelDescriptionList"/>
    <dgm:cxn modelId="{272934A1-5D1C-419A-9118-037DBBA52D58}" type="presParOf" srcId="{D80DF1A2-68A3-4056-A10A-0EEC2175BCA0}" destId="{F3CED7D5-544F-41E4-8C68-2DAFAB5AEDBD}" srcOrd="2" destOrd="0" presId="urn:microsoft.com/office/officeart/2018/2/layout/IconLabelDescriptionList"/>
    <dgm:cxn modelId="{77906075-A8A8-4779-A58F-B02E2E5DB93C}" type="presParOf" srcId="{D80DF1A2-68A3-4056-A10A-0EEC2175BCA0}" destId="{C5B74E36-0C81-4771-900E-65EA07952130}" srcOrd="3" destOrd="0" presId="urn:microsoft.com/office/officeart/2018/2/layout/IconLabelDescriptionList"/>
    <dgm:cxn modelId="{580638AF-8C91-47DB-9BC0-A88E93F0ECA7}" type="presParOf" srcId="{D80DF1A2-68A3-4056-A10A-0EEC2175BCA0}" destId="{6B7B4433-1767-42F8-8FF1-1B52F71C5CC4}" srcOrd="4" destOrd="0" presId="urn:microsoft.com/office/officeart/2018/2/layout/IconLabelDescriptionList"/>
    <dgm:cxn modelId="{DB2DFE88-A951-4700-8450-6F7063CE97CC}" type="presParOf" srcId="{ED8DFCB8-C642-4969-9069-433DB740BE26}" destId="{4116EC7E-C517-4FCB-8119-F11FA024DED7}" srcOrd="1" destOrd="0" presId="urn:microsoft.com/office/officeart/2018/2/layout/IconLabelDescriptionList"/>
    <dgm:cxn modelId="{D5382AB3-318E-4EA2-A68F-BA5BB41BA76A}" type="presParOf" srcId="{ED8DFCB8-C642-4969-9069-433DB740BE26}" destId="{95DF4E76-6518-4520-872C-B8CF8E46ACBE}" srcOrd="2" destOrd="0" presId="urn:microsoft.com/office/officeart/2018/2/layout/IconLabelDescriptionList"/>
    <dgm:cxn modelId="{FE7E1BCE-815A-4270-8518-CE5F266BA03F}" type="presParOf" srcId="{95DF4E76-6518-4520-872C-B8CF8E46ACBE}" destId="{13BFA6FE-BC8F-4D86-8A98-B66018B5E07A}" srcOrd="0" destOrd="0" presId="urn:microsoft.com/office/officeart/2018/2/layout/IconLabelDescriptionList"/>
    <dgm:cxn modelId="{91B67ED1-F858-417D-B35A-EBE61F18DE56}" type="presParOf" srcId="{95DF4E76-6518-4520-872C-B8CF8E46ACBE}" destId="{A86AD316-4C36-4A24-B50C-66E0A8C72007}" srcOrd="1" destOrd="0" presId="urn:microsoft.com/office/officeart/2018/2/layout/IconLabelDescriptionList"/>
    <dgm:cxn modelId="{D32A0CCD-3E9A-4045-800C-F6B55B034683}" type="presParOf" srcId="{95DF4E76-6518-4520-872C-B8CF8E46ACBE}" destId="{1DECD1BB-ECE5-4AFB-9E6B-1D0AE58533E5}" srcOrd="2" destOrd="0" presId="urn:microsoft.com/office/officeart/2018/2/layout/IconLabelDescriptionList"/>
    <dgm:cxn modelId="{BC2D3DE3-32C3-40F5-B7A6-E1157B49124F}" type="presParOf" srcId="{95DF4E76-6518-4520-872C-B8CF8E46ACBE}" destId="{5EDEEEF3-6EF8-4727-B016-DC5DB75AF1F6}" srcOrd="3" destOrd="0" presId="urn:microsoft.com/office/officeart/2018/2/layout/IconLabelDescriptionList"/>
    <dgm:cxn modelId="{BCAA6091-C09F-413B-AFDD-2A5BFF312FC5}" type="presParOf" srcId="{95DF4E76-6518-4520-872C-B8CF8E46ACBE}" destId="{AB37325F-6C0A-4ECC-A98A-62E45FB7500C}" srcOrd="4" destOrd="0" presId="urn:microsoft.com/office/officeart/2018/2/layout/IconLabelDescriptionList"/>
    <dgm:cxn modelId="{7AF6DA05-9D40-48CF-8F11-CC6CAEB6797D}" type="presParOf" srcId="{ED8DFCB8-C642-4969-9069-433DB740BE26}" destId="{D885B2BC-C433-4ADC-83B5-156EF80589AA}" srcOrd="3" destOrd="0" presId="urn:microsoft.com/office/officeart/2018/2/layout/IconLabelDescriptionList"/>
    <dgm:cxn modelId="{EABBC654-6833-4097-A771-DF077ACCD197}" type="presParOf" srcId="{ED8DFCB8-C642-4969-9069-433DB740BE26}" destId="{09E539F6-3EF4-4D52-B55C-1CF61C8360F0}" srcOrd="4" destOrd="0" presId="urn:microsoft.com/office/officeart/2018/2/layout/IconLabelDescriptionList"/>
    <dgm:cxn modelId="{11E955C0-67C0-4106-9E28-93C66A95F3DA}" type="presParOf" srcId="{09E539F6-3EF4-4D52-B55C-1CF61C8360F0}" destId="{96F4AFA3-72CB-4DD5-85D4-1DE3FDB536DB}" srcOrd="0" destOrd="0" presId="urn:microsoft.com/office/officeart/2018/2/layout/IconLabelDescriptionList"/>
    <dgm:cxn modelId="{943D2331-8FBC-4DBB-B5C0-490476C7DEDE}" type="presParOf" srcId="{09E539F6-3EF4-4D52-B55C-1CF61C8360F0}" destId="{32EF7ACA-8C4D-401A-B8EC-1F4624E64210}" srcOrd="1" destOrd="0" presId="urn:microsoft.com/office/officeart/2018/2/layout/IconLabelDescriptionList"/>
    <dgm:cxn modelId="{D118BC42-4598-47C8-B705-0FAC884DEC19}" type="presParOf" srcId="{09E539F6-3EF4-4D52-B55C-1CF61C8360F0}" destId="{828B7B64-16E4-4156-B323-09C0207450A2}" srcOrd="2" destOrd="0" presId="urn:microsoft.com/office/officeart/2018/2/layout/IconLabelDescriptionList"/>
    <dgm:cxn modelId="{85A75F85-090F-4F5E-8DCB-8122AADBF25A}" type="presParOf" srcId="{09E539F6-3EF4-4D52-B55C-1CF61C8360F0}" destId="{FF3F02EC-DC5B-471C-BB52-BF9EDBD4378F}" srcOrd="3" destOrd="0" presId="urn:microsoft.com/office/officeart/2018/2/layout/IconLabelDescriptionList"/>
    <dgm:cxn modelId="{8DB37AE4-13A4-481D-A73E-E35A3FC0D606}" type="presParOf" srcId="{09E539F6-3EF4-4D52-B55C-1CF61C8360F0}" destId="{40DF1BA1-C745-49C8-A18E-4AE71CFB7E6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E61FD1-9765-465E-85B6-D52213DAA5C2}"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C9B8F9FD-A97C-4D1C-B79B-F182D58F5241}">
      <dgm:prSet/>
      <dgm:spPr/>
      <dgm:t>
        <a:bodyPr/>
        <a:lstStyle/>
        <a:p>
          <a:pPr>
            <a:lnSpc>
              <a:spcPct val="100000"/>
            </a:lnSpc>
            <a:defRPr b="1"/>
          </a:pPr>
          <a:r>
            <a:rPr lang="en-US" b="1"/>
            <a:t>Sensor Selection:</a:t>
          </a:r>
          <a:endParaRPr lang="en-US"/>
        </a:p>
      </dgm:t>
    </dgm:pt>
    <dgm:pt modelId="{A4C6FFD2-D5D0-4D50-80FB-B7F7A0AC5382}" type="parTrans" cxnId="{A1765499-F51C-45CB-AEBC-45FF1C10DBA3}">
      <dgm:prSet/>
      <dgm:spPr/>
      <dgm:t>
        <a:bodyPr/>
        <a:lstStyle/>
        <a:p>
          <a:endParaRPr lang="en-US"/>
        </a:p>
      </dgm:t>
    </dgm:pt>
    <dgm:pt modelId="{A700112B-7074-4BCD-B148-CF2BB7E6101F}" type="sibTrans" cxnId="{A1765499-F51C-45CB-AEBC-45FF1C10DBA3}">
      <dgm:prSet/>
      <dgm:spPr/>
      <dgm:t>
        <a:bodyPr/>
        <a:lstStyle/>
        <a:p>
          <a:endParaRPr lang="en-US"/>
        </a:p>
      </dgm:t>
    </dgm:pt>
    <dgm:pt modelId="{C9CE966C-0B39-4238-85E8-F3CDC2A33B69}">
      <dgm:prSet/>
      <dgm:spPr/>
      <dgm:t>
        <a:bodyPr/>
        <a:lstStyle/>
        <a:p>
          <a:pPr>
            <a:lnSpc>
              <a:spcPct val="100000"/>
            </a:lnSpc>
          </a:pPr>
          <a:r>
            <a:rPr lang="en-US"/>
            <a:t>Adafruit DHT20: Chosen for its compatibility with our system's voltage range (3.3-5V) and accurate temperature and humidity sensing capabilities.</a:t>
          </a:r>
        </a:p>
      </dgm:t>
    </dgm:pt>
    <dgm:pt modelId="{2716378D-80BF-490F-B1B9-660178069E35}" type="parTrans" cxnId="{2A80F119-4527-42D7-B17B-5FEE16F33B36}">
      <dgm:prSet/>
      <dgm:spPr/>
      <dgm:t>
        <a:bodyPr/>
        <a:lstStyle/>
        <a:p>
          <a:endParaRPr lang="en-US"/>
        </a:p>
      </dgm:t>
    </dgm:pt>
    <dgm:pt modelId="{59A3C39A-7A00-42F7-9986-05C822083833}" type="sibTrans" cxnId="{2A80F119-4527-42D7-B17B-5FEE16F33B36}">
      <dgm:prSet/>
      <dgm:spPr/>
      <dgm:t>
        <a:bodyPr/>
        <a:lstStyle/>
        <a:p>
          <a:endParaRPr lang="en-US"/>
        </a:p>
      </dgm:t>
    </dgm:pt>
    <dgm:pt modelId="{B6FA999E-90D3-46EB-9696-673A00743BE4}">
      <dgm:prSet/>
      <dgm:spPr/>
      <dgm:t>
        <a:bodyPr/>
        <a:lstStyle/>
        <a:p>
          <a:pPr>
            <a:lnSpc>
              <a:spcPct val="100000"/>
            </a:lnSpc>
          </a:pPr>
          <a:r>
            <a:rPr lang="en-US"/>
            <a:t>Interface: Connected to the Arduino Nano 33 IoT via digital pins, set to output high, for power (3.3V), ground, RX (Pin 17), and TX (Pin 16) to enable communication via I2C protocol.</a:t>
          </a:r>
        </a:p>
      </dgm:t>
    </dgm:pt>
    <dgm:pt modelId="{7B6C8773-0963-40D2-B69D-ED6F5F6FE24C}" type="parTrans" cxnId="{EAA1C6F0-9A99-4B23-A1B1-C6CDB702EDEA}">
      <dgm:prSet/>
      <dgm:spPr/>
      <dgm:t>
        <a:bodyPr/>
        <a:lstStyle/>
        <a:p>
          <a:endParaRPr lang="en-US"/>
        </a:p>
      </dgm:t>
    </dgm:pt>
    <dgm:pt modelId="{06D050B4-1C68-4860-9DB7-72A67E177107}" type="sibTrans" cxnId="{EAA1C6F0-9A99-4B23-A1B1-C6CDB702EDEA}">
      <dgm:prSet/>
      <dgm:spPr/>
      <dgm:t>
        <a:bodyPr/>
        <a:lstStyle/>
        <a:p>
          <a:endParaRPr lang="en-US"/>
        </a:p>
      </dgm:t>
    </dgm:pt>
    <dgm:pt modelId="{1032E7F6-D9C6-469E-ADCE-25E2A7C8B300}">
      <dgm:prSet/>
      <dgm:spPr/>
      <dgm:t>
        <a:bodyPr/>
        <a:lstStyle/>
        <a:p>
          <a:pPr>
            <a:lnSpc>
              <a:spcPct val="100000"/>
            </a:lnSpc>
            <a:defRPr b="1"/>
          </a:pPr>
          <a:r>
            <a:rPr lang="en-US" b="1"/>
            <a:t>Library Utilization:</a:t>
          </a:r>
          <a:endParaRPr lang="en-US"/>
        </a:p>
      </dgm:t>
    </dgm:pt>
    <dgm:pt modelId="{076CBCEA-EAE0-4BBE-B3BA-A6C58C2F0A77}" type="parTrans" cxnId="{6CC18774-8B6D-4613-9B58-594B5E830447}">
      <dgm:prSet/>
      <dgm:spPr/>
      <dgm:t>
        <a:bodyPr/>
        <a:lstStyle/>
        <a:p>
          <a:endParaRPr lang="en-US"/>
        </a:p>
      </dgm:t>
    </dgm:pt>
    <dgm:pt modelId="{E6B672ED-2000-45FF-B422-42173276CB40}" type="sibTrans" cxnId="{6CC18774-8B6D-4613-9B58-594B5E830447}">
      <dgm:prSet/>
      <dgm:spPr/>
      <dgm:t>
        <a:bodyPr/>
        <a:lstStyle/>
        <a:p>
          <a:endParaRPr lang="en-US"/>
        </a:p>
      </dgm:t>
    </dgm:pt>
    <dgm:pt modelId="{EDF48EEB-5B82-472D-9E10-E93FCFFC0A7A}">
      <dgm:prSet/>
      <dgm:spPr/>
      <dgm:t>
        <a:bodyPr/>
        <a:lstStyle/>
        <a:p>
          <a:pPr>
            <a:lnSpc>
              <a:spcPct val="100000"/>
            </a:lnSpc>
          </a:pPr>
          <a:r>
            <a:rPr lang="en-US"/>
            <a:t>DFRobot_DHT20 Library: Employed for accessing functions essential for gathering temperature and humidity data from the DHT20 sensor.</a:t>
          </a:r>
        </a:p>
      </dgm:t>
    </dgm:pt>
    <dgm:pt modelId="{AF52A21E-A062-45AB-B9A7-3B832F77625B}" type="parTrans" cxnId="{1D6E19B4-2B5E-45C3-932F-62B785112D33}">
      <dgm:prSet/>
      <dgm:spPr/>
      <dgm:t>
        <a:bodyPr/>
        <a:lstStyle/>
        <a:p>
          <a:endParaRPr lang="en-US"/>
        </a:p>
      </dgm:t>
    </dgm:pt>
    <dgm:pt modelId="{4F7CA8A5-ED31-4494-B568-AADB4755BC07}" type="sibTrans" cxnId="{1D6E19B4-2B5E-45C3-932F-62B785112D33}">
      <dgm:prSet/>
      <dgm:spPr/>
      <dgm:t>
        <a:bodyPr/>
        <a:lstStyle/>
        <a:p>
          <a:endParaRPr lang="en-US"/>
        </a:p>
      </dgm:t>
    </dgm:pt>
    <dgm:pt modelId="{F7442F30-6EF1-4F79-B1F6-3505789FAAA3}">
      <dgm:prSet/>
      <dgm:spPr/>
      <dgm:t>
        <a:bodyPr/>
        <a:lstStyle/>
        <a:p>
          <a:pPr>
            <a:lnSpc>
              <a:spcPct val="100000"/>
            </a:lnSpc>
          </a:pPr>
          <a:r>
            <a:rPr lang="en-US"/>
            <a:t>Functionality: Enabled seamless integration of the sensor into our system, ensuring accurate and reliable data collection.</a:t>
          </a:r>
        </a:p>
      </dgm:t>
    </dgm:pt>
    <dgm:pt modelId="{7A23466E-F03D-4E76-A7E0-FB75FE3968B0}" type="parTrans" cxnId="{65C70533-B11C-4C9F-9ECE-50B0498C6677}">
      <dgm:prSet/>
      <dgm:spPr/>
      <dgm:t>
        <a:bodyPr/>
        <a:lstStyle/>
        <a:p>
          <a:endParaRPr lang="en-US"/>
        </a:p>
      </dgm:t>
    </dgm:pt>
    <dgm:pt modelId="{E1FFAE3C-9AF8-471A-81C7-3CCD4E92264E}" type="sibTrans" cxnId="{65C70533-B11C-4C9F-9ECE-50B0498C6677}">
      <dgm:prSet/>
      <dgm:spPr/>
      <dgm:t>
        <a:bodyPr/>
        <a:lstStyle/>
        <a:p>
          <a:endParaRPr lang="en-US"/>
        </a:p>
      </dgm:t>
    </dgm:pt>
    <dgm:pt modelId="{1A0EA831-1904-4D4D-82AE-CBCE136821AF}">
      <dgm:prSet/>
      <dgm:spPr/>
      <dgm:t>
        <a:bodyPr/>
        <a:lstStyle/>
        <a:p>
          <a:pPr>
            <a:lnSpc>
              <a:spcPct val="100000"/>
            </a:lnSpc>
            <a:defRPr b="1"/>
          </a:pPr>
          <a:r>
            <a:rPr lang="en-US" b="1"/>
            <a:t>Power Management:</a:t>
          </a:r>
          <a:endParaRPr lang="en-US"/>
        </a:p>
      </dgm:t>
    </dgm:pt>
    <dgm:pt modelId="{7FA3761C-D181-4C1B-850A-7EE09A1676E2}" type="parTrans" cxnId="{BC292129-A263-483E-A373-8E295BF0FF5B}">
      <dgm:prSet/>
      <dgm:spPr/>
      <dgm:t>
        <a:bodyPr/>
        <a:lstStyle/>
        <a:p>
          <a:endParaRPr lang="en-US"/>
        </a:p>
      </dgm:t>
    </dgm:pt>
    <dgm:pt modelId="{E863720C-8707-4050-BDE9-CDDF81CFBA15}" type="sibTrans" cxnId="{BC292129-A263-483E-A373-8E295BF0FF5B}">
      <dgm:prSet/>
      <dgm:spPr/>
      <dgm:t>
        <a:bodyPr/>
        <a:lstStyle/>
        <a:p>
          <a:endParaRPr lang="en-US"/>
        </a:p>
      </dgm:t>
    </dgm:pt>
    <dgm:pt modelId="{78BE882B-AF0B-4A2D-857F-89E874FA06B4}">
      <dgm:prSet/>
      <dgm:spPr/>
      <dgm:t>
        <a:bodyPr/>
        <a:lstStyle/>
        <a:p>
          <a:pPr>
            <a:lnSpc>
              <a:spcPct val="100000"/>
            </a:lnSpc>
          </a:pPr>
          <a:r>
            <a:rPr lang="en-US"/>
            <a:t>SleepyDog Library: Integrated to implement power-saving measures for the Arduino Nano 33 IoT.</a:t>
          </a:r>
        </a:p>
      </dgm:t>
    </dgm:pt>
    <dgm:pt modelId="{0028CF00-5CA6-4A8C-A5F2-23F3D3C1C362}" type="parTrans" cxnId="{44BF8C5C-8B6E-42B4-AC18-D7A2A75420DA}">
      <dgm:prSet/>
      <dgm:spPr/>
      <dgm:t>
        <a:bodyPr/>
        <a:lstStyle/>
        <a:p>
          <a:endParaRPr lang="en-US"/>
        </a:p>
      </dgm:t>
    </dgm:pt>
    <dgm:pt modelId="{78842102-8FC2-477C-92F5-1BAD772871D1}" type="sibTrans" cxnId="{44BF8C5C-8B6E-42B4-AC18-D7A2A75420DA}">
      <dgm:prSet/>
      <dgm:spPr/>
      <dgm:t>
        <a:bodyPr/>
        <a:lstStyle/>
        <a:p>
          <a:endParaRPr lang="en-US"/>
        </a:p>
      </dgm:t>
    </dgm:pt>
    <dgm:pt modelId="{11AD5423-AA19-4D0F-9B36-78A85DF44636}">
      <dgm:prSet/>
      <dgm:spPr/>
      <dgm:t>
        <a:bodyPr/>
        <a:lstStyle/>
        <a:p>
          <a:pPr>
            <a:lnSpc>
              <a:spcPct val="100000"/>
            </a:lnSpc>
          </a:pPr>
          <a:r>
            <a:rPr lang="en-US"/>
            <a:t>Sleep Mode: Utilized to put the Arduino Nano 33 IoT to sleep for 5 minutes between data collection intervals, optimizing power consumption without compromising functionality.</a:t>
          </a:r>
        </a:p>
      </dgm:t>
    </dgm:pt>
    <dgm:pt modelId="{D84B4658-974D-4FFE-87E1-F0C21CD12EB8}" type="parTrans" cxnId="{24D0861F-B74C-48D7-9FE2-052FDA156DC4}">
      <dgm:prSet/>
      <dgm:spPr/>
      <dgm:t>
        <a:bodyPr/>
        <a:lstStyle/>
        <a:p>
          <a:endParaRPr lang="en-US"/>
        </a:p>
      </dgm:t>
    </dgm:pt>
    <dgm:pt modelId="{1DFADE09-2858-42DB-9A47-2B816C99C576}" type="sibTrans" cxnId="{24D0861F-B74C-48D7-9FE2-052FDA156DC4}">
      <dgm:prSet/>
      <dgm:spPr/>
      <dgm:t>
        <a:bodyPr/>
        <a:lstStyle/>
        <a:p>
          <a:endParaRPr lang="en-US"/>
        </a:p>
      </dgm:t>
    </dgm:pt>
    <dgm:pt modelId="{23665FD1-8104-446A-8321-E7803320743A}" type="pres">
      <dgm:prSet presAssocID="{CCE61FD1-9765-465E-85B6-D52213DAA5C2}" presName="root" presStyleCnt="0">
        <dgm:presLayoutVars>
          <dgm:dir/>
          <dgm:resizeHandles val="exact"/>
        </dgm:presLayoutVars>
      </dgm:prSet>
      <dgm:spPr/>
    </dgm:pt>
    <dgm:pt modelId="{7D79B1E3-998A-4699-97DE-C914498E1BC8}" type="pres">
      <dgm:prSet presAssocID="{C9B8F9FD-A97C-4D1C-B79B-F182D58F5241}" presName="compNode" presStyleCnt="0"/>
      <dgm:spPr/>
    </dgm:pt>
    <dgm:pt modelId="{E61FA309-B3F8-45BE-A1B8-40AF6AA57C80}" type="pres">
      <dgm:prSet presAssocID="{C9B8F9FD-A97C-4D1C-B79B-F182D58F52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gh Voltage"/>
        </a:ext>
      </dgm:extLst>
    </dgm:pt>
    <dgm:pt modelId="{1AC1672D-7123-4ED4-A568-17526F3E6DBA}" type="pres">
      <dgm:prSet presAssocID="{C9B8F9FD-A97C-4D1C-B79B-F182D58F5241}" presName="iconSpace" presStyleCnt="0"/>
      <dgm:spPr/>
    </dgm:pt>
    <dgm:pt modelId="{49CCC24E-C9A4-42FF-B50A-754CC54F8345}" type="pres">
      <dgm:prSet presAssocID="{C9B8F9FD-A97C-4D1C-B79B-F182D58F5241}" presName="parTx" presStyleLbl="revTx" presStyleIdx="0" presStyleCnt="6">
        <dgm:presLayoutVars>
          <dgm:chMax val="0"/>
          <dgm:chPref val="0"/>
        </dgm:presLayoutVars>
      </dgm:prSet>
      <dgm:spPr/>
    </dgm:pt>
    <dgm:pt modelId="{841D26AE-B416-4A96-A904-671E8BC20841}" type="pres">
      <dgm:prSet presAssocID="{C9B8F9FD-A97C-4D1C-B79B-F182D58F5241}" presName="txSpace" presStyleCnt="0"/>
      <dgm:spPr/>
    </dgm:pt>
    <dgm:pt modelId="{06C5F7FF-A06F-4F8C-8675-0FBD6DC7D0AE}" type="pres">
      <dgm:prSet presAssocID="{C9B8F9FD-A97C-4D1C-B79B-F182D58F5241}" presName="desTx" presStyleLbl="revTx" presStyleIdx="1" presStyleCnt="6">
        <dgm:presLayoutVars/>
      </dgm:prSet>
      <dgm:spPr/>
    </dgm:pt>
    <dgm:pt modelId="{69679300-E2D5-4A4A-8537-480D6A36B47F}" type="pres">
      <dgm:prSet presAssocID="{A700112B-7074-4BCD-B148-CF2BB7E6101F}" presName="sibTrans" presStyleCnt="0"/>
      <dgm:spPr/>
    </dgm:pt>
    <dgm:pt modelId="{7E055961-2013-4D0C-93D4-69FCE269107A}" type="pres">
      <dgm:prSet presAssocID="{1032E7F6-D9C6-469E-ADCE-25E2A7C8B300}" presName="compNode" presStyleCnt="0"/>
      <dgm:spPr/>
    </dgm:pt>
    <dgm:pt modelId="{D369BF1C-8500-4B4C-AAB1-20EA0E755E44}" type="pres">
      <dgm:prSet presAssocID="{1032E7F6-D9C6-469E-ADCE-25E2A7C8B30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on Shelf"/>
        </a:ext>
      </dgm:extLst>
    </dgm:pt>
    <dgm:pt modelId="{BA53941A-FC6A-41DC-8171-D88B03E8CD23}" type="pres">
      <dgm:prSet presAssocID="{1032E7F6-D9C6-469E-ADCE-25E2A7C8B300}" presName="iconSpace" presStyleCnt="0"/>
      <dgm:spPr/>
    </dgm:pt>
    <dgm:pt modelId="{2413549B-36F5-4A8D-B864-5FB60660E2FA}" type="pres">
      <dgm:prSet presAssocID="{1032E7F6-D9C6-469E-ADCE-25E2A7C8B300}" presName="parTx" presStyleLbl="revTx" presStyleIdx="2" presStyleCnt="6">
        <dgm:presLayoutVars>
          <dgm:chMax val="0"/>
          <dgm:chPref val="0"/>
        </dgm:presLayoutVars>
      </dgm:prSet>
      <dgm:spPr/>
    </dgm:pt>
    <dgm:pt modelId="{7ABD03F8-D307-47CF-9990-04DCA9B107DB}" type="pres">
      <dgm:prSet presAssocID="{1032E7F6-D9C6-469E-ADCE-25E2A7C8B300}" presName="txSpace" presStyleCnt="0"/>
      <dgm:spPr/>
    </dgm:pt>
    <dgm:pt modelId="{8B4C703B-6607-4F06-84A6-0F1B2438FA29}" type="pres">
      <dgm:prSet presAssocID="{1032E7F6-D9C6-469E-ADCE-25E2A7C8B300}" presName="desTx" presStyleLbl="revTx" presStyleIdx="3" presStyleCnt="6">
        <dgm:presLayoutVars/>
      </dgm:prSet>
      <dgm:spPr/>
    </dgm:pt>
    <dgm:pt modelId="{6D8AD2F1-349E-452F-B306-44F3E4EBA458}" type="pres">
      <dgm:prSet presAssocID="{E6B672ED-2000-45FF-B422-42173276CB40}" presName="sibTrans" presStyleCnt="0"/>
      <dgm:spPr/>
    </dgm:pt>
    <dgm:pt modelId="{A0A0AC5F-F1D3-4E27-BB62-78676C1EE91E}" type="pres">
      <dgm:prSet presAssocID="{1A0EA831-1904-4D4D-82AE-CBCE136821AF}" presName="compNode" presStyleCnt="0"/>
      <dgm:spPr/>
    </dgm:pt>
    <dgm:pt modelId="{F380EBD8-FD8C-4039-BBBC-596F87B5001B}" type="pres">
      <dgm:prSet presAssocID="{1A0EA831-1904-4D4D-82AE-CBCE136821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ireless router"/>
        </a:ext>
      </dgm:extLst>
    </dgm:pt>
    <dgm:pt modelId="{CEB0B6D5-8BF1-4821-AF8C-DFF1FDBC6D97}" type="pres">
      <dgm:prSet presAssocID="{1A0EA831-1904-4D4D-82AE-CBCE136821AF}" presName="iconSpace" presStyleCnt="0"/>
      <dgm:spPr/>
    </dgm:pt>
    <dgm:pt modelId="{5D937108-E04B-46AC-B4E6-EC3AE4EA1292}" type="pres">
      <dgm:prSet presAssocID="{1A0EA831-1904-4D4D-82AE-CBCE136821AF}" presName="parTx" presStyleLbl="revTx" presStyleIdx="4" presStyleCnt="6">
        <dgm:presLayoutVars>
          <dgm:chMax val="0"/>
          <dgm:chPref val="0"/>
        </dgm:presLayoutVars>
      </dgm:prSet>
      <dgm:spPr/>
    </dgm:pt>
    <dgm:pt modelId="{C3EF7B9F-81A1-4F37-AA13-281F465515ED}" type="pres">
      <dgm:prSet presAssocID="{1A0EA831-1904-4D4D-82AE-CBCE136821AF}" presName="txSpace" presStyleCnt="0"/>
      <dgm:spPr/>
    </dgm:pt>
    <dgm:pt modelId="{1A1E4481-ADC0-44F5-87E2-90DC1081A600}" type="pres">
      <dgm:prSet presAssocID="{1A0EA831-1904-4D4D-82AE-CBCE136821AF}" presName="desTx" presStyleLbl="revTx" presStyleIdx="5" presStyleCnt="6">
        <dgm:presLayoutVars/>
      </dgm:prSet>
      <dgm:spPr/>
    </dgm:pt>
  </dgm:ptLst>
  <dgm:cxnLst>
    <dgm:cxn modelId="{2A80F119-4527-42D7-B17B-5FEE16F33B36}" srcId="{C9B8F9FD-A97C-4D1C-B79B-F182D58F5241}" destId="{C9CE966C-0B39-4238-85E8-F3CDC2A33B69}" srcOrd="0" destOrd="0" parTransId="{2716378D-80BF-490F-B1B9-660178069E35}" sibTransId="{59A3C39A-7A00-42F7-9986-05C822083833}"/>
    <dgm:cxn modelId="{24D0861F-B74C-48D7-9FE2-052FDA156DC4}" srcId="{1A0EA831-1904-4D4D-82AE-CBCE136821AF}" destId="{11AD5423-AA19-4D0F-9B36-78A85DF44636}" srcOrd="1" destOrd="0" parTransId="{D84B4658-974D-4FFE-87E1-F0C21CD12EB8}" sibTransId="{1DFADE09-2858-42DB-9A47-2B816C99C576}"/>
    <dgm:cxn modelId="{BC292129-A263-483E-A373-8E295BF0FF5B}" srcId="{CCE61FD1-9765-465E-85B6-D52213DAA5C2}" destId="{1A0EA831-1904-4D4D-82AE-CBCE136821AF}" srcOrd="2" destOrd="0" parTransId="{7FA3761C-D181-4C1B-850A-7EE09A1676E2}" sibTransId="{E863720C-8707-4050-BDE9-CDDF81CFBA15}"/>
    <dgm:cxn modelId="{65C70533-B11C-4C9F-9ECE-50B0498C6677}" srcId="{1032E7F6-D9C6-469E-ADCE-25E2A7C8B300}" destId="{F7442F30-6EF1-4F79-B1F6-3505789FAAA3}" srcOrd="1" destOrd="0" parTransId="{7A23466E-F03D-4E76-A7E0-FB75FE3968B0}" sibTransId="{E1FFAE3C-9AF8-471A-81C7-3CCD4E92264E}"/>
    <dgm:cxn modelId="{44BF8C5C-8B6E-42B4-AC18-D7A2A75420DA}" srcId="{1A0EA831-1904-4D4D-82AE-CBCE136821AF}" destId="{78BE882B-AF0B-4A2D-857F-89E874FA06B4}" srcOrd="0" destOrd="0" parTransId="{0028CF00-5CA6-4A8C-A5F2-23F3D3C1C362}" sibTransId="{78842102-8FC2-477C-92F5-1BAD772871D1}"/>
    <dgm:cxn modelId="{BFF81F61-9A5D-4C96-843B-3DB25AEF0852}" type="presOf" srcId="{78BE882B-AF0B-4A2D-857F-89E874FA06B4}" destId="{1A1E4481-ADC0-44F5-87E2-90DC1081A600}" srcOrd="0" destOrd="0" presId="urn:microsoft.com/office/officeart/2018/2/layout/IconLabelDescriptionList"/>
    <dgm:cxn modelId="{1198E163-BA42-4A86-B6C2-159E33CA0EED}" type="presOf" srcId="{11AD5423-AA19-4D0F-9B36-78A85DF44636}" destId="{1A1E4481-ADC0-44F5-87E2-90DC1081A600}" srcOrd="0" destOrd="1" presId="urn:microsoft.com/office/officeart/2018/2/layout/IconLabelDescriptionList"/>
    <dgm:cxn modelId="{6CC18774-8B6D-4613-9B58-594B5E830447}" srcId="{CCE61FD1-9765-465E-85B6-D52213DAA5C2}" destId="{1032E7F6-D9C6-469E-ADCE-25E2A7C8B300}" srcOrd="1" destOrd="0" parTransId="{076CBCEA-EAE0-4BBE-B3BA-A6C58C2F0A77}" sibTransId="{E6B672ED-2000-45FF-B422-42173276CB40}"/>
    <dgm:cxn modelId="{4F492797-DD29-4F11-BAE1-6EA3158BF4B7}" type="presOf" srcId="{1A0EA831-1904-4D4D-82AE-CBCE136821AF}" destId="{5D937108-E04B-46AC-B4E6-EC3AE4EA1292}" srcOrd="0" destOrd="0" presId="urn:microsoft.com/office/officeart/2018/2/layout/IconLabelDescriptionList"/>
    <dgm:cxn modelId="{A1765499-F51C-45CB-AEBC-45FF1C10DBA3}" srcId="{CCE61FD1-9765-465E-85B6-D52213DAA5C2}" destId="{C9B8F9FD-A97C-4D1C-B79B-F182D58F5241}" srcOrd="0" destOrd="0" parTransId="{A4C6FFD2-D5D0-4D50-80FB-B7F7A0AC5382}" sibTransId="{A700112B-7074-4BCD-B148-CF2BB7E6101F}"/>
    <dgm:cxn modelId="{7E1AECA0-7B08-43EE-B89D-EFE37D701B95}" type="presOf" srcId="{F7442F30-6EF1-4F79-B1F6-3505789FAAA3}" destId="{8B4C703B-6607-4F06-84A6-0F1B2438FA29}" srcOrd="0" destOrd="1" presId="urn:microsoft.com/office/officeart/2018/2/layout/IconLabelDescriptionList"/>
    <dgm:cxn modelId="{124A01A1-A8C3-42E6-95BE-E61E5981FAF4}" type="presOf" srcId="{C9CE966C-0B39-4238-85E8-F3CDC2A33B69}" destId="{06C5F7FF-A06F-4F8C-8675-0FBD6DC7D0AE}" srcOrd="0" destOrd="0" presId="urn:microsoft.com/office/officeart/2018/2/layout/IconLabelDescriptionList"/>
    <dgm:cxn modelId="{A5E01BA1-98B1-4CE8-8F22-1E8190F6EB5C}" type="presOf" srcId="{1032E7F6-D9C6-469E-ADCE-25E2A7C8B300}" destId="{2413549B-36F5-4A8D-B864-5FB60660E2FA}" srcOrd="0" destOrd="0" presId="urn:microsoft.com/office/officeart/2018/2/layout/IconLabelDescriptionList"/>
    <dgm:cxn modelId="{6E3F4DB2-2BC9-48EB-B6BB-06F3D06A6F10}" type="presOf" srcId="{C9B8F9FD-A97C-4D1C-B79B-F182D58F5241}" destId="{49CCC24E-C9A4-42FF-B50A-754CC54F8345}" srcOrd="0" destOrd="0" presId="urn:microsoft.com/office/officeart/2018/2/layout/IconLabelDescriptionList"/>
    <dgm:cxn modelId="{1D6E19B4-2B5E-45C3-932F-62B785112D33}" srcId="{1032E7F6-D9C6-469E-ADCE-25E2A7C8B300}" destId="{EDF48EEB-5B82-472D-9E10-E93FCFFC0A7A}" srcOrd="0" destOrd="0" parTransId="{AF52A21E-A062-45AB-B9A7-3B832F77625B}" sibTransId="{4F7CA8A5-ED31-4494-B568-AADB4755BC07}"/>
    <dgm:cxn modelId="{56FB9EB5-7776-4B3E-859B-1D7D7977FD61}" type="presOf" srcId="{B6FA999E-90D3-46EB-9696-673A00743BE4}" destId="{06C5F7FF-A06F-4F8C-8675-0FBD6DC7D0AE}" srcOrd="0" destOrd="1" presId="urn:microsoft.com/office/officeart/2018/2/layout/IconLabelDescriptionList"/>
    <dgm:cxn modelId="{920608B7-2459-46A8-9513-B48E23AE9334}" type="presOf" srcId="{CCE61FD1-9765-465E-85B6-D52213DAA5C2}" destId="{23665FD1-8104-446A-8321-E7803320743A}" srcOrd="0" destOrd="0" presId="urn:microsoft.com/office/officeart/2018/2/layout/IconLabelDescriptionList"/>
    <dgm:cxn modelId="{76CBB7CB-3E46-4D28-84AC-D50954030EE9}" type="presOf" srcId="{EDF48EEB-5B82-472D-9E10-E93FCFFC0A7A}" destId="{8B4C703B-6607-4F06-84A6-0F1B2438FA29}" srcOrd="0" destOrd="0" presId="urn:microsoft.com/office/officeart/2018/2/layout/IconLabelDescriptionList"/>
    <dgm:cxn modelId="{EAA1C6F0-9A99-4B23-A1B1-C6CDB702EDEA}" srcId="{C9B8F9FD-A97C-4D1C-B79B-F182D58F5241}" destId="{B6FA999E-90D3-46EB-9696-673A00743BE4}" srcOrd="1" destOrd="0" parTransId="{7B6C8773-0963-40D2-B69D-ED6F5F6FE24C}" sibTransId="{06D050B4-1C68-4860-9DB7-72A67E177107}"/>
    <dgm:cxn modelId="{FF9408E5-D196-4AFB-A83B-6089B371EEBE}" type="presParOf" srcId="{23665FD1-8104-446A-8321-E7803320743A}" destId="{7D79B1E3-998A-4699-97DE-C914498E1BC8}" srcOrd="0" destOrd="0" presId="urn:microsoft.com/office/officeart/2018/2/layout/IconLabelDescriptionList"/>
    <dgm:cxn modelId="{DBB26F3D-92E2-42C2-A6C1-B819863856B6}" type="presParOf" srcId="{7D79B1E3-998A-4699-97DE-C914498E1BC8}" destId="{E61FA309-B3F8-45BE-A1B8-40AF6AA57C80}" srcOrd="0" destOrd="0" presId="urn:microsoft.com/office/officeart/2018/2/layout/IconLabelDescriptionList"/>
    <dgm:cxn modelId="{0B2BDDFC-C54A-4A54-BB86-79BD322FA3BD}" type="presParOf" srcId="{7D79B1E3-998A-4699-97DE-C914498E1BC8}" destId="{1AC1672D-7123-4ED4-A568-17526F3E6DBA}" srcOrd="1" destOrd="0" presId="urn:microsoft.com/office/officeart/2018/2/layout/IconLabelDescriptionList"/>
    <dgm:cxn modelId="{32D8FE35-204F-4A80-A425-D383AE50779C}" type="presParOf" srcId="{7D79B1E3-998A-4699-97DE-C914498E1BC8}" destId="{49CCC24E-C9A4-42FF-B50A-754CC54F8345}" srcOrd="2" destOrd="0" presId="urn:microsoft.com/office/officeart/2018/2/layout/IconLabelDescriptionList"/>
    <dgm:cxn modelId="{70C5BD34-0974-43AF-8757-9BF14A3D55AE}" type="presParOf" srcId="{7D79B1E3-998A-4699-97DE-C914498E1BC8}" destId="{841D26AE-B416-4A96-A904-671E8BC20841}" srcOrd="3" destOrd="0" presId="urn:microsoft.com/office/officeart/2018/2/layout/IconLabelDescriptionList"/>
    <dgm:cxn modelId="{F2F985F6-0C08-4D8F-99C6-49E0ABA6DB30}" type="presParOf" srcId="{7D79B1E3-998A-4699-97DE-C914498E1BC8}" destId="{06C5F7FF-A06F-4F8C-8675-0FBD6DC7D0AE}" srcOrd="4" destOrd="0" presId="urn:microsoft.com/office/officeart/2018/2/layout/IconLabelDescriptionList"/>
    <dgm:cxn modelId="{CE1E2F51-C073-48B7-B718-A1177597FCDB}" type="presParOf" srcId="{23665FD1-8104-446A-8321-E7803320743A}" destId="{69679300-E2D5-4A4A-8537-480D6A36B47F}" srcOrd="1" destOrd="0" presId="urn:microsoft.com/office/officeart/2018/2/layout/IconLabelDescriptionList"/>
    <dgm:cxn modelId="{2BEC8983-DC66-4CFE-8177-6EADDD72B11E}" type="presParOf" srcId="{23665FD1-8104-446A-8321-E7803320743A}" destId="{7E055961-2013-4D0C-93D4-69FCE269107A}" srcOrd="2" destOrd="0" presId="urn:microsoft.com/office/officeart/2018/2/layout/IconLabelDescriptionList"/>
    <dgm:cxn modelId="{2EC00F8B-2523-471D-BDFA-145C3E477BE0}" type="presParOf" srcId="{7E055961-2013-4D0C-93D4-69FCE269107A}" destId="{D369BF1C-8500-4B4C-AAB1-20EA0E755E44}" srcOrd="0" destOrd="0" presId="urn:microsoft.com/office/officeart/2018/2/layout/IconLabelDescriptionList"/>
    <dgm:cxn modelId="{602EC9D3-B6C9-400B-9368-FFE393F9ECBA}" type="presParOf" srcId="{7E055961-2013-4D0C-93D4-69FCE269107A}" destId="{BA53941A-FC6A-41DC-8171-D88B03E8CD23}" srcOrd="1" destOrd="0" presId="urn:microsoft.com/office/officeart/2018/2/layout/IconLabelDescriptionList"/>
    <dgm:cxn modelId="{E2A78D0F-9CD8-4F79-9756-E726D5DD9CF2}" type="presParOf" srcId="{7E055961-2013-4D0C-93D4-69FCE269107A}" destId="{2413549B-36F5-4A8D-B864-5FB60660E2FA}" srcOrd="2" destOrd="0" presId="urn:microsoft.com/office/officeart/2018/2/layout/IconLabelDescriptionList"/>
    <dgm:cxn modelId="{AE917D39-B3C0-4328-97D2-DE2CA133B621}" type="presParOf" srcId="{7E055961-2013-4D0C-93D4-69FCE269107A}" destId="{7ABD03F8-D307-47CF-9990-04DCA9B107DB}" srcOrd="3" destOrd="0" presId="urn:microsoft.com/office/officeart/2018/2/layout/IconLabelDescriptionList"/>
    <dgm:cxn modelId="{5DF0ACA2-F136-4022-8B97-F24557CB0BA8}" type="presParOf" srcId="{7E055961-2013-4D0C-93D4-69FCE269107A}" destId="{8B4C703B-6607-4F06-84A6-0F1B2438FA29}" srcOrd="4" destOrd="0" presId="urn:microsoft.com/office/officeart/2018/2/layout/IconLabelDescriptionList"/>
    <dgm:cxn modelId="{0A2D6A28-B3AB-4F77-85E9-4F7FF909E737}" type="presParOf" srcId="{23665FD1-8104-446A-8321-E7803320743A}" destId="{6D8AD2F1-349E-452F-B306-44F3E4EBA458}" srcOrd="3" destOrd="0" presId="urn:microsoft.com/office/officeart/2018/2/layout/IconLabelDescriptionList"/>
    <dgm:cxn modelId="{8E99630A-3DF3-4036-ACDA-269AC5D54F39}" type="presParOf" srcId="{23665FD1-8104-446A-8321-E7803320743A}" destId="{A0A0AC5F-F1D3-4E27-BB62-78676C1EE91E}" srcOrd="4" destOrd="0" presId="urn:microsoft.com/office/officeart/2018/2/layout/IconLabelDescriptionList"/>
    <dgm:cxn modelId="{C71F3231-4834-4E26-B39E-793966A8550C}" type="presParOf" srcId="{A0A0AC5F-F1D3-4E27-BB62-78676C1EE91E}" destId="{F380EBD8-FD8C-4039-BBBC-596F87B5001B}" srcOrd="0" destOrd="0" presId="urn:microsoft.com/office/officeart/2018/2/layout/IconLabelDescriptionList"/>
    <dgm:cxn modelId="{E423CDF4-6900-4C7E-9314-8A6A2CAAEDFC}" type="presParOf" srcId="{A0A0AC5F-F1D3-4E27-BB62-78676C1EE91E}" destId="{CEB0B6D5-8BF1-4821-AF8C-DFF1FDBC6D97}" srcOrd="1" destOrd="0" presId="urn:microsoft.com/office/officeart/2018/2/layout/IconLabelDescriptionList"/>
    <dgm:cxn modelId="{1A511AD7-46E5-4345-8E9A-1581E1CDD5B4}" type="presParOf" srcId="{A0A0AC5F-F1D3-4E27-BB62-78676C1EE91E}" destId="{5D937108-E04B-46AC-B4E6-EC3AE4EA1292}" srcOrd="2" destOrd="0" presId="urn:microsoft.com/office/officeart/2018/2/layout/IconLabelDescriptionList"/>
    <dgm:cxn modelId="{992870DA-E651-4316-9796-9B279CA47CED}" type="presParOf" srcId="{A0A0AC5F-F1D3-4E27-BB62-78676C1EE91E}" destId="{C3EF7B9F-81A1-4F37-AA13-281F465515ED}" srcOrd="3" destOrd="0" presId="urn:microsoft.com/office/officeart/2018/2/layout/IconLabelDescriptionList"/>
    <dgm:cxn modelId="{8B0E7B01-7E3A-45FC-BC82-E9C2283FB4B9}" type="presParOf" srcId="{A0A0AC5F-F1D3-4E27-BB62-78676C1EE91E}" destId="{1A1E4481-ADC0-44F5-87E2-90DC1081A600}"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9BE10-9E46-495E-B331-E29FB2E2693D}">
      <dsp:nvSpPr>
        <dsp:cNvPr id="0" name=""/>
        <dsp:cNvSpPr/>
      </dsp:nvSpPr>
      <dsp:spPr>
        <a:xfrm>
          <a:off x="9891" y="121777"/>
          <a:ext cx="1048810" cy="9377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CED7D5-544F-41E4-8C68-2DAFAB5AEDBD}">
      <dsp:nvSpPr>
        <dsp:cNvPr id="0" name=""/>
        <dsp:cNvSpPr/>
      </dsp:nvSpPr>
      <dsp:spPr>
        <a:xfrm>
          <a:off x="9891" y="1205120"/>
          <a:ext cx="2996602" cy="401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Bluetooth Low Energy (BLE) Overview:</a:t>
          </a:r>
          <a:endParaRPr lang="en-US" sz="1400" kern="1200"/>
        </a:p>
      </dsp:txBody>
      <dsp:txXfrm>
        <a:off x="9891" y="1205120"/>
        <a:ext cx="2996602" cy="401904"/>
      </dsp:txXfrm>
    </dsp:sp>
    <dsp:sp modelId="{6B7B4433-1767-42F8-8FF1-1B52F71C5CC4}">
      <dsp:nvSpPr>
        <dsp:cNvPr id="0" name=""/>
        <dsp:cNvSpPr/>
      </dsp:nvSpPr>
      <dsp:spPr>
        <a:xfrm>
          <a:off x="9891" y="1674730"/>
          <a:ext cx="2996602" cy="1989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Peripheral Devices: Arduinos take in data from each of the subsystems, which includes CO2, NO2, Lighting, Temperature/Humidity, Water Level, and NPK sensors connected to Arduino Nano 33 IoT's equipped with BLE capabilities.</a:t>
          </a:r>
        </a:p>
        <a:p>
          <a:pPr marL="0" lvl="0" indent="0" algn="l" defTabSz="488950">
            <a:lnSpc>
              <a:spcPct val="90000"/>
            </a:lnSpc>
            <a:spcBef>
              <a:spcPct val="0"/>
            </a:spcBef>
            <a:spcAft>
              <a:spcPct val="35000"/>
            </a:spcAft>
            <a:buNone/>
          </a:pPr>
          <a:r>
            <a:rPr lang="en-US" sz="1100" kern="1200"/>
            <a:t>Central Arduino: Acts as the central hub, responsible for scanning, connecting to peripherals, data collection and sending to the PLC.</a:t>
          </a:r>
        </a:p>
        <a:p>
          <a:pPr marL="0" lvl="0" indent="0" algn="l" defTabSz="488950">
            <a:lnSpc>
              <a:spcPct val="90000"/>
            </a:lnSpc>
            <a:spcBef>
              <a:spcPct val="0"/>
            </a:spcBef>
            <a:spcAft>
              <a:spcPct val="35000"/>
            </a:spcAft>
            <a:buNone/>
          </a:pPr>
          <a:r>
            <a:rPr lang="en-US" sz="1100" kern="1200"/>
            <a:t>PLC Integration: Interfaces between the central Arduino and the HMI, facilitating communication with higher-level systems. It is connected to the central Arduino via TTL-RS232 converter.</a:t>
          </a:r>
        </a:p>
      </dsp:txBody>
      <dsp:txXfrm>
        <a:off x="9891" y="1674730"/>
        <a:ext cx="2996602" cy="1989571"/>
      </dsp:txXfrm>
    </dsp:sp>
    <dsp:sp modelId="{13BFA6FE-BC8F-4D86-8A98-B66018B5E07A}">
      <dsp:nvSpPr>
        <dsp:cNvPr id="0" name=""/>
        <dsp:cNvSpPr/>
      </dsp:nvSpPr>
      <dsp:spPr>
        <a:xfrm>
          <a:off x="3530898" y="121777"/>
          <a:ext cx="1048810" cy="9377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ECD1BB-ECE5-4AFB-9E6B-1D0AE58533E5}">
      <dsp:nvSpPr>
        <dsp:cNvPr id="0" name=""/>
        <dsp:cNvSpPr/>
      </dsp:nvSpPr>
      <dsp:spPr>
        <a:xfrm>
          <a:off x="3530898" y="1205120"/>
          <a:ext cx="2996602" cy="401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Communication Flow:</a:t>
          </a:r>
          <a:endParaRPr lang="en-US" sz="1400" kern="1200"/>
        </a:p>
      </dsp:txBody>
      <dsp:txXfrm>
        <a:off x="3530898" y="1205120"/>
        <a:ext cx="2996602" cy="401904"/>
      </dsp:txXfrm>
    </dsp:sp>
    <dsp:sp modelId="{AB37325F-6C0A-4ECC-A98A-62E45FB7500C}">
      <dsp:nvSpPr>
        <dsp:cNvPr id="0" name=""/>
        <dsp:cNvSpPr/>
      </dsp:nvSpPr>
      <dsp:spPr>
        <a:xfrm>
          <a:off x="3530898" y="1674730"/>
          <a:ext cx="2996602" cy="1989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Peripheral Operation: Sensors periodically collect data through various communication protocols and transmit it via BLE notifications.</a:t>
          </a:r>
        </a:p>
        <a:p>
          <a:pPr marL="0" lvl="0" indent="0" algn="l" defTabSz="488950">
            <a:lnSpc>
              <a:spcPct val="90000"/>
            </a:lnSpc>
            <a:spcBef>
              <a:spcPct val="0"/>
            </a:spcBef>
            <a:spcAft>
              <a:spcPct val="35000"/>
            </a:spcAft>
            <a:buNone/>
          </a:pPr>
          <a:r>
            <a:rPr lang="en-US" sz="1100" kern="1200"/>
            <a:t>Central Arduino: Scans for nearby peripherals, establishes connections, and retrieves data from characteristic attributes.</a:t>
          </a:r>
        </a:p>
        <a:p>
          <a:pPr marL="0" lvl="0" indent="0" algn="l" defTabSz="488950">
            <a:lnSpc>
              <a:spcPct val="90000"/>
            </a:lnSpc>
            <a:spcBef>
              <a:spcPct val="0"/>
            </a:spcBef>
            <a:spcAft>
              <a:spcPct val="35000"/>
            </a:spcAft>
            <a:buNone/>
          </a:pPr>
          <a:r>
            <a:rPr lang="en-US" sz="1100" kern="1200"/>
            <a:t>PLC Integration: Processes data received from the central Arduino and relays it to the HMI for visualization and control.</a:t>
          </a:r>
        </a:p>
      </dsp:txBody>
      <dsp:txXfrm>
        <a:off x="3530898" y="1674730"/>
        <a:ext cx="2996602" cy="1989571"/>
      </dsp:txXfrm>
    </dsp:sp>
    <dsp:sp modelId="{96F4AFA3-72CB-4DD5-85D4-1DE3FDB536DB}">
      <dsp:nvSpPr>
        <dsp:cNvPr id="0" name=""/>
        <dsp:cNvSpPr/>
      </dsp:nvSpPr>
      <dsp:spPr>
        <a:xfrm>
          <a:off x="7051906" y="121777"/>
          <a:ext cx="1048810" cy="9377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28B7B64-16E4-4156-B323-09C0207450A2}">
      <dsp:nvSpPr>
        <dsp:cNvPr id="0" name=""/>
        <dsp:cNvSpPr/>
      </dsp:nvSpPr>
      <dsp:spPr>
        <a:xfrm>
          <a:off x="7051906" y="1205120"/>
          <a:ext cx="2996602" cy="401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Advantages of BLE:</a:t>
          </a:r>
          <a:endParaRPr lang="en-US" sz="1400" kern="1200"/>
        </a:p>
      </dsp:txBody>
      <dsp:txXfrm>
        <a:off x="7051906" y="1205120"/>
        <a:ext cx="2996602" cy="401904"/>
      </dsp:txXfrm>
    </dsp:sp>
    <dsp:sp modelId="{40DF1BA1-C745-49C8-A18E-4AE71CFB7E6A}">
      <dsp:nvSpPr>
        <dsp:cNvPr id="0" name=""/>
        <dsp:cNvSpPr/>
      </dsp:nvSpPr>
      <dsp:spPr>
        <a:xfrm>
          <a:off x="7051906" y="1674730"/>
          <a:ext cx="2996602" cy="1989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Efficiency: Enables seamless data exchange between subsystems, promoting real-time monitoring and control.</a:t>
          </a:r>
        </a:p>
        <a:p>
          <a:pPr marL="0" lvl="0" indent="0" algn="l" defTabSz="488950">
            <a:lnSpc>
              <a:spcPct val="90000"/>
            </a:lnSpc>
            <a:spcBef>
              <a:spcPct val="0"/>
            </a:spcBef>
            <a:spcAft>
              <a:spcPct val="35000"/>
            </a:spcAft>
            <a:buNone/>
          </a:pPr>
          <a:r>
            <a:rPr lang="en-US" sz="1100" kern="1200"/>
            <a:t>Scalability: Supports the integration of additional sensors or actuators as the greenhouse system expands.</a:t>
          </a:r>
        </a:p>
        <a:p>
          <a:pPr marL="0" lvl="0" indent="0" algn="l" defTabSz="488950">
            <a:lnSpc>
              <a:spcPct val="90000"/>
            </a:lnSpc>
            <a:spcBef>
              <a:spcPct val="0"/>
            </a:spcBef>
            <a:spcAft>
              <a:spcPct val="35000"/>
            </a:spcAft>
            <a:buNone/>
          </a:pPr>
          <a:r>
            <a:rPr lang="en-US" sz="1100" kern="1200"/>
            <a:t>Reliability: Provides stable and robust communication, essential for uninterrupted greenhouse operation.</a:t>
          </a:r>
        </a:p>
      </dsp:txBody>
      <dsp:txXfrm>
        <a:off x="7051906" y="1674730"/>
        <a:ext cx="2996602" cy="19895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FA309-B3F8-45BE-A1B8-40AF6AA57C80}">
      <dsp:nvSpPr>
        <dsp:cNvPr id="0" name=""/>
        <dsp:cNvSpPr/>
      </dsp:nvSpPr>
      <dsp:spPr>
        <a:xfrm>
          <a:off x="14793" y="0"/>
          <a:ext cx="1047786" cy="878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CCC24E-C9A4-42FF-B50A-754CC54F8345}">
      <dsp:nvSpPr>
        <dsp:cNvPr id="0" name=""/>
        <dsp:cNvSpPr/>
      </dsp:nvSpPr>
      <dsp:spPr>
        <a:xfrm>
          <a:off x="14793" y="1023226"/>
          <a:ext cx="2993675" cy="376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a:t>Sensor Selection:</a:t>
          </a:r>
          <a:endParaRPr lang="en-US" sz="2400" kern="1200"/>
        </a:p>
      </dsp:txBody>
      <dsp:txXfrm>
        <a:off x="14793" y="1023226"/>
        <a:ext cx="2993675" cy="376431"/>
      </dsp:txXfrm>
    </dsp:sp>
    <dsp:sp modelId="{06C5F7FF-A06F-4F8C-8675-0FBD6DC7D0AE}">
      <dsp:nvSpPr>
        <dsp:cNvPr id="0" name=""/>
        <dsp:cNvSpPr/>
      </dsp:nvSpPr>
      <dsp:spPr>
        <a:xfrm>
          <a:off x="14793" y="1467046"/>
          <a:ext cx="2993675" cy="2556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Adafruit DHT20: Chosen for its compatibility with our system's voltage range (3.3-5V) and accurate temperature and humidity sensing capabilities.</a:t>
          </a:r>
        </a:p>
        <a:p>
          <a:pPr marL="0" lvl="0" indent="0" algn="l" defTabSz="755650">
            <a:lnSpc>
              <a:spcPct val="100000"/>
            </a:lnSpc>
            <a:spcBef>
              <a:spcPct val="0"/>
            </a:spcBef>
            <a:spcAft>
              <a:spcPct val="35000"/>
            </a:spcAft>
            <a:buNone/>
          </a:pPr>
          <a:r>
            <a:rPr lang="en-US" sz="1700" kern="1200"/>
            <a:t>Interface: Connected to the Arduino Nano 33 IoT via digital pins, set to output high, for power (3.3V), ground, RX (Pin 17), and TX (Pin 16) to enable communication via I2C protocol.</a:t>
          </a:r>
        </a:p>
      </dsp:txBody>
      <dsp:txXfrm>
        <a:off x="14793" y="1467046"/>
        <a:ext cx="2993675" cy="2556313"/>
      </dsp:txXfrm>
    </dsp:sp>
    <dsp:sp modelId="{D369BF1C-8500-4B4C-AAB1-20EA0E755E44}">
      <dsp:nvSpPr>
        <dsp:cNvPr id="0" name=""/>
        <dsp:cNvSpPr/>
      </dsp:nvSpPr>
      <dsp:spPr>
        <a:xfrm>
          <a:off x="3532362" y="0"/>
          <a:ext cx="1047786" cy="8783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13549B-36F5-4A8D-B864-5FB60660E2FA}">
      <dsp:nvSpPr>
        <dsp:cNvPr id="0" name=""/>
        <dsp:cNvSpPr/>
      </dsp:nvSpPr>
      <dsp:spPr>
        <a:xfrm>
          <a:off x="3532362" y="1023226"/>
          <a:ext cx="2993675" cy="376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a:t>Library Utilization:</a:t>
          </a:r>
          <a:endParaRPr lang="en-US" sz="2400" kern="1200"/>
        </a:p>
      </dsp:txBody>
      <dsp:txXfrm>
        <a:off x="3532362" y="1023226"/>
        <a:ext cx="2993675" cy="376431"/>
      </dsp:txXfrm>
    </dsp:sp>
    <dsp:sp modelId="{8B4C703B-6607-4F06-84A6-0F1B2438FA29}">
      <dsp:nvSpPr>
        <dsp:cNvPr id="0" name=""/>
        <dsp:cNvSpPr/>
      </dsp:nvSpPr>
      <dsp:spPr>
        <a:xfrm>
          <a:off x="3532362" y="1467046"/>
          <a:ext cx="2993675" cy="2556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DFRobot_DHT20 Library: Employed for accessing functions essential for gathering temperature and humidity data from the DHT20 sensor.</a:t>
          </a:r>
        </a:p>
        <a:p>
          <a:pPr marL="0" lvl="0" indent="0" algn="l" defTabSz="755650">
            <a:lnSpc>
              <a:spcPct val="100000"/>
            </a:lnSpc>
            <a:spcBef>
              <a:spcPct val="0"/>
            </a:spcBef>
            <a:spcAft>
              <a:spcPct val="35000"/>
            </a:spcAft>
            <a:buNone/>
          </a:pPr>
          <a:r>
            <a:rPr lang="en-US" sz="1700" kern="1200"/>
            <a:t>Functionality: Enabled seamless integration of the sensor into our system, ensuring accurate and reliable data collection.</a:t>
          </a:r>
        </a:p>
      </dsp:txBody>
      <dsp:txXfrm>
        <a:off x="3532362" y="1467046"/>
        <a:ext cx="2993675" cy="2556313"/>
      </dsp:txXfrm>
    </dsp:sp>
    <dsp:sp modelId="{F380EBD8-FD8C-4039-BBBC-596F87B5001B}">
      <dsp:nvSpPr>
        <dsp:cNvPr id="0" name=""/>
        <dsp:cNvSpPr/>
      </dsp:nvSpPr>
      <dsp:spPr>
        <a:xfrm>
          <a:off x="7049931" y="0"/>
          <a:ext cx="1047786" cy="8783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937108-E04B-46AC-B4E6-EC3AE4EA1292}">
      <dsp:nvSpPr>
        <dsp:cNvPr id="0" name=""/>
        <dsp:cNvSpPr/>
      </dsp:nvSpPr>
      <dsp:spPr>
        <a:xfrm>
          <a:off x="7049931" y="1023226"/>
          <a:ext cx="2993675" cy="376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a:t>Power Management:</a:t>
          </a:r>
          <a:endParaRPr lang="en-US" sz="2400" kern="1200"/>
        </a:p>
      </dsp:txBody>
      <dsp:txXfrm>
        <a:off x="7049931" y="1023226"/>
        <a:ext cx="2993675" cy="376431"/>
      </dsp:txXfrm>
    </dsp:sp>
    <dsp:sp modelId="{1A1E4481-ADC0-44F5-87E2-90DC1081A600}">
      <dsp:nvSpPr>
        <dsp:cNvPr id="0" name=""/>
        <dsp:cNvSpPr/>
      </dsp:nvSpPr>
      <dsp:spPr>
        <a:xfrm>
          <a:off x="7049931" y="1467046"/>
          <a:ext cx="2993675" cy="2556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SleepyDog Library: Integrated to implement power-saving measures for the Arduino Nano 33 IoT.</a:t>
          </a:r>
        </a:p>
        <a:p>
          <a:pPr marL="0" lvl="0" indent="0" algn="l" defTabSz="755650">
            <a:lnSpc>
              <a:spcPct val="100000"/>
            </a:lnSpc>
            <a:spcBef>
              <a:spcPct val="0"/>
            </a:spcBef>
            <a:spcAft>
              <a:spcPct val="35000"/>
            </a:spcAft>
            <a:buNone/>
          </a:pPr>
          <a:r>
            <a:rPr lang="en-US" sz="1700" kern="1200"/>
            <a:t>Sleep Mode: Utilized to put the Arduino Nano 33 IoT to sleep for 5 minutes between data collection intervals, optimizing power consumption without compromising functionality.</a:t>
          </a:r>
        </a:p>
      </dsp:txBody>
      <dsp:txXfrm>
        <a:off x="7049931" y="1467046"/>
        <a:ext cx="2993675" cy="255631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E55863A7-5451-4264-8069-176EC8CB6237}"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96FDD4-E173-4365-9866-8A74417AE8E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289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5863A7-5451-4264-8069-176EC8CB6237}"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96FDD4-E173-4365-9866-8A74417AE8E3}" type="slidenum">
              <a:rPr lang="en-US" smtClean="0"/>
              <a:t>‹#›</a:t>
            </a:fld>
            <a:endParaRPr lang="en-US"/>
          </a:p>
        </p:txBody>
      </p:sp>
    </p:spTree>
    <p:extLst>
      <p:ext uri="{BB962C8B-B14F-4D97-AF65-F5344CB8AC3E}">
        <p14:creationId xmlns:p14="http://schemas.microsoft.com/office/powerpoint/2010/main" val="3578841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5863A7-5451-4264-8069-176EC8CB6237}"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96FDD4-E173-4365-9866-8A74417AE8E3}" type="slidenum">
              <a:rPr lang="en-US" smtClean="0"/>
              <a:t>‹#›</a:t>
            </a:fld>
            <a:endParaRPr lang="en-US"/>
          </a:p>
        </p:txBody>
      </p:sp>
    </p:spTree>
    <p:extLst>
      <p:ext uri="{BB962C8B-B14F-4D97-AF65-F5344CB8AC3E}">
        <p14:creationId xmlns:p14="http://schemas.microsoft.com/office/powerpoint/2010/main" val="3615855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5863A7-5451-4264-8069-176EC8CB6237}"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96FDD4-E173-4365-9866-8A74417AE8E3}" type="slidenum">
              <a:rPr lang="en-US" smtClean="0"/>
              <a:t>‹#›</a:t>
            </a:fld>
            <a:endParaRPr lang="en-US"/>
          </a:p>
        </p:txBody>
      </p:sp>
    </p:spTree>
    <p:extLst>
      <p:ext uri="{BB962C8B-B14F-4D97-AF65-F5344CB8AC3E}">
        <p14:creationId xmlns:p14="http://schemas.microsoft.com/office/powerpoint/2010/main" val="2712600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5863A7-5451-4264-8069-176EC8CB6237}"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96FDD4-E173-4365-9866-8A74417AE8E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449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5863A7-5451-4264-8069-176EC8CB6237}"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96FDD4-E173-4365-9866-8A74417AE8E3}" type="slidenum">
              <a:rPr lang="en-US" smtClean="0"/>
              <a:t>‹#›</a:t>
            </a:fld>
            <a:endParaRPr lang="en-US"/>
          </a:p>
        </p:txBody>
      </p:sp>
    </p:spTree>
    <p:extLst>
      <p:ext uri="{BB962C8B-B14F-4D97-AF65-F5344CB8AC3E}">
        <p14:creationId xmlns:p14="http://schemas.microsoft.com/office/powerpoint/2010/main" val="505743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5863A7-5451-4264-8069-176EC8CB6237}" type="datetimeFigureOut">
              <a:rPr lang="en-US" smtClean="0"/>
              <a:t>4/25/2024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96FDD4-E173-4365-9866-8A74417AE8E3}" type="slidenum">
              <a:rPr lang="en-US" smtClean="0"/>
              <a:t>‹#›</a:t>
            </a:fld>
            <a:endParaRPr lang="en-US"/>
          </a:p>
        </p:txBody>
      </p:sp>
    </p:spTree>
    <p:extLst>
      <p:ext uri="{BB962C8B-B14F-4D97-AF65-F5344CB8AC3E}">
        <p14:creationId xmlns:p14="http://schemas.microsoft.com/office/powerpoint/2010/main" val="418619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55863A7-5451-4264-8069-176EC8CB6237}" type="datetimeFigureOut">
              <a:rPr lang="en-US" smtClean="0"/>
              <a:t>4/25/2024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96FDD4-E173-4365-9866-8A74417AE8E3}" type="slidenum">
              <a:rPr lang="en-US" smtClean="0"/>
              <a:t>‹#›</a:t>
            </a:fld>
            <a:endParaRPr lang="en-US"/>
          </a:p>
        </p:txBody>
      </p:sp>
    </p:spTree>
    <p:extLst>
      <p:ext uri="{BB962C8B-B14F-4D97-AF65-F5344CB8AC3E}">
        <p14:creationId xmlns:p14="http://schemas.microsoft.com/office/powerpoint/2010/main" val="724334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55863A7-5451-4264-8069-176EC8CB6237}" type="datetimeFigureOut">
              <a:rPr lang="en-US" smtClean="0"/>
              <a:t>4/25/2024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896FDD4-E173-4365-9866-8A74417AE8E3}" type="slidenum">
              <a:rPr lang="en-US" smtClean="0"/>
              <a:t>‹#›</a:t>
            </a:fld>
            <a:endParaRPr lang="en-US"/>
          </a:p>
        </p:txBody>
      </p:sp>
    </p:spTree>
    <p:extLst>
      <p:ext uri="{BB962C8B-B14F-4D97-AF65-F5344CB8AC3E}">
        <p14:creationId xmlns:p14="http://schemas.microsoft.com/office/powerpoint/2010/main" val="1916524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55863A7-5451-4264-8069-176EC8CB6237}" type="datetimeFigureOut">
              <a:rPr lang="en-US" smtClean="0"/>
              <a:t>4/25/2024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896FDD4-E173-4365-9866-8A74417AE8E3}" type="slidenum">
              <a:rPr lang="en-US" smtClean="0"/>
              <a:t>‹#›</a:t>
            </a:fld>
            <a:endParaRPr lang="en-US"/>
          </a:p>
        </p:txBody>
      </p:sp>
    </p:spTree>
    <p:extLst>
      <p:ext uri="{BB962C8B-B14F-4D97-AF65-F5344CB8AC3E}">
        <p14:creationId xmlns:p14="http://schemas.microsoft.com/office/powerpoint/2010/main" val="3380516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5863A7-5451-4264-8069-176EC8CB6237}"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96FDD4-E173-4365-9866-8A74417AE8E3}" type="slidenum">
              <a:rPr lang="en-US" smtClean="0"/>
              <a:t>‹#›</a:t>
            </a:fld>
            <a:endParaRPr lang="en-US"/>
          </a:p>
        </p:txBody>
      </p:sp>
    </p:spTree>
    <p:extLst>
      <p:ext uri="{BB962C8B-B14F-4D97-AF65-F5344CB8AC3E}">
        <p14:creationId xmlns:p14="http://schemas.microsoft.com/office/powerpoint/2010/main" val="4127807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55863A7-5451-4264-8069-176EC8CB6237}" type="datetimeFigureOut">
              <a:rPr lang="en-US" smtClean="0"/>
              <a:t>4/25/2024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896FDD4-E173-4365-9866-8A74417AE8E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5698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com/shorts/7rGN4WbYHF8?feature=share" TargetMode="Externa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2242C-A561-BE7E-2A7C-72385831D4E6}"/>
              </a:ext>
            </a:extLst>
          </p:cNvPr>
          <p:cNvSpPr>
            <a:spLocks noGrp="1"/>
          </p:cNvSpPr>
          <p:nvPr>
            <p:ph type="ctrTitle"/>
          </p:nvPr>
        </p:nvSpPr>
        <p:spPr/>
        <p:txBody>
          <a:bodyPr/>
          <a:lstStyle/>
          <a:p>
            <a:r>
              <a:rPr lang="en-US"/>
              <a:t>Autonomous Greenhouse System</a:t>
            </a:r>
          </a:p>
        </p:txBody>
      </p:sp>
      <p:sp>
        <p:nvSpPr>
          <p:cNvPr id="3" name="Subtitle 2">
            <a:extLst>
              <a:ext uri="{FF2B5EF4-FFF2-40B4-BE49-F238E27FC236}">
                <a16:creationId xmlns:a16="http://schemas.microsoft.com/office/drawing/2014/main" id="{4CDB470D-C90C-72A1-1C1D-3A9A2C136A3E}"/>
              </a:ext>
            </a:extLst>
          </p:cNvPr>
          <p:cNvSpPr>
            <a:spLocks noGrp="1"/>
          </p:cNvSpPr>
          <p:nvPr>
            <p:ph type="subTitle" idx="1"/>
          </p:nvPr>
        </p:nvSpPr>
        <p:spPr/>
        <p:txBody>
          <a:bodyPr/>
          <a:lstStyle/>
          <a:p>
            <a:r>
              <a:rPr lang="en-US"/>
              <a:t>Presented by: Jaxson Billings, Jared Hooker, Grant Hooper, Noah Jones, and Bryan </a:t>
            </a:r>
            <a:r>
              <a:rPr lang="en-US" err="1"/>
              <a:t>Rhoton</a:t>
            </a:r>
            <a:endParaRPr lang="en-US"/>
          </a:p>
        </p:txBody>
      </p:sp>
    </p:spTree>
    <p:extLst>
      <p:ext uri="{BB962C8B-B14F-4D97-AF65-F5344CB8AC3E}">
        <p14:creationId xmlns:p14="http://schemas.microsoft.com/office/powerpoint/2010/main" val="108863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E93E26-6F22-B40F-C83B-64C6091EF853}"/>
              </a:ext>
            </a:extLst>
          </p:cNvPr>
          <p:cNvSpPr>
            <a:spLocks noGrp="1"/>
          </p:cNvSpPr>
          <p:nvPr>
            <p:ph type="title"/>
          </p:nvPr>
        </p:nvSpPr>
        <p:spPr>
          <a:xfrm>
            <a:off x="6411685" y="634946"/>
            <a:ext cx="5127171" cy="1450757"/>
          </a:xfrm>
        </p:spPr>
        <p:txBody>
          <a:bodyPr>
            <a:normAutofit/>
          </a:bodyPr>
          <a:lstStyle/>
          <a:p>
            <a:r>
              <a:rPr lang="en-US"/>
              <a:t>Temperature and Humidity Schematic</a:t>
            </a:r>
          </a:p>
        </p:txBody>
      </p:sp>
      <p:pic>
        <p:nvPicPr>
          <p:cNvPr id="4" name="Content Placeholder 3">
            <a:extLst>
              <a:ext uri="{FF2B5EF4-FFF2-40B4-BE49-F238E27FC236}">
                <a16:creationId xmlns:a16="http://schemas.microsoft.com/office/drawing/2014/main" id="{70110697-3665-500C-B3FE-FB70995CB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132" y="645106"/>
            <a:ext cx="5247747" cy="5247747"/>
          </a:xfrm>
          <a:prstGeom prst="rect">
            <a:avLst/>
          </a:prstGeom>
        </p:spPr>
      </p:pic>
      <p:cxnSp>
        <p:nvCxnSpPr>
          <p:cNvPr id="13" name="Straight Connector 1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E133031-751C-2547-4D4C-D40411BB81D6}"/>
              </a:ext>
            </a:extLst>
          </p:cNvPr>
          <p:cNvSpPr>
            <a:spLocks noGrp="1"/>
          </p:cNvSpPr>
          <p:nvPr>
            <p:ph idx="1"/>
          </p:nvPr>
        </p:nvSpPr>
        <p:spPr>
          <a:xfrm>
            <a:off x="6411684" y="2198914"/>
            <a:ext cx="5127172" cy="3670180"/>
          </a:xfrm>
        </p:spPr>
        <p:txBody>
          <a:bodyPr>
            <a:normAutofit/>
          </a:bodyPr>
          <a:lstStyle/>
          <a:p>
            <a:r>
              <a:rPr lang="en-US" sz="1600" b="1"/>
              <a:t>Temp and Humidity Description:</a:t>
            </a:r>
          </a:p>
          <a:p>
            <a:pPr>
              <a:buFont typeface="Courier New" panose="02070309020205020404" pitchFamily="49" charset="0"/>
              <a:buChar char="o"/>
            </a:pPr>
            <a:r>
              <a:rPr lang="en-US" sz="1600"/>
              <a:t>The DHT20 temperature and humidity sensor is connected to an Arduino Nano 33 IoT to send temperature and humidity data to the PLC and to be able to receive requests and commands for further data from the PLC.</a:t>
            </a:r>
          </a:p>
          <a:p>
            <a:pPr>
              <a:buFont typeface="Courier New" panose="02070309020205020404" pitchFamily="49" charset="0"/>
              <a:buChar char="o"/>
            </a:pPr>
            <a:r>
              <a:rPr lang="en-US" sz="1600"/>
              <a:t>The sensor and the Arduino are also connected to a battery pack power supply that supplies the voltage to power the Arduino which in turn powers the DHT20 sensor via the Arduino’s 3.3V output port</a:t>
            </a:r>
            <a:r>
              <a:rPr lang="en-US" sz="1400"/>
              <a:t>.</a:t>
            </a:r>
          </a:p>
        </p:txBody>
      </p:sp>
      <p:sp>
        <p:nvSpPr>
          <p:cNvPr id="15" name="Rectangle 1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641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D8094-77BE-3628-420B-637983141CAC}"/>
              </a:ext>
            </a:extLst>
          </p:cNvPr>
          <p:cNvSpPr>
            <a:spLocks noGrp="1"/>
          </p:cNvSpPr>
          <p:nvPr>
            <p:ph type="title"/>
          </p:nvPr>
        </p:nvSpPr>
        <p:spPr/>
        <p:txBody>
          <a:bodyPr/>
          <a:lstStyle/>
          <a:p>
            <a:r>
              <a:rPr lang="en-US"/>
              <a:t>Temperature &amp; Humidity Experimentation</a:t>
            </a:r>
          </a:p>
        </p:txBody>
      </p:sp>
      <p:sp>
        <p:nvSpPr>
          <p:cNvPr id="3" name="Content Placeholder 2">
            <a:extLst>
              <a:ext uri="{FF2B5EF4-FFF2-40B4-BE49-F238E27FC236}">
                <a16:creationId xmlns:a16="http://schemas.microsoft.com/office/drawing/2014/main" id="{1E1D9E30-2A48-8E50-85F8-EA29ADC9066C}"/>
              </a:ext>
            </a:extLst>
          </p:cNvPr>
          <p:cNvSpPr>
            <a:spLocks noGrp="1"/>
          </p:cNvSpPr>
          <p:nvPr>
            <p:ph idx="1"/>
          </p:nvPr>
        </p:nvSpPr>
        <p:spPr/>
        <p:txBody>
          <a:bodyPr/>
          <a:lstStyle/>
          <a:p>
            <a:pPr>
              <a:buFont typeface="Arial" panose="020B0604020202020204" pitchFamily="34" charset="0"/>
              <a:buChar char="•"/>
            </a:pPr>
            <a:r>
              <a:rPr lang="en-US"/>
              <a:t> Experimentation was observed in a room with a temperature of 20°C (68°F).</a:t>
            </a:r>
          </a:p>
          <a:p>
            <a:pPr>
              <a:buFont typeface="Arial" panose="020B0604020202020204" pitchFamily="34" charset="0"/>
              <a:buChar char="•"/>
            </a:pPr>
            <a:r>
              <a:rPr lang="en-US"/>
              <a:t> Temperature and humidity values were gathered 18 separate times to ensure consistent accuracy. </a:t>
            </a:r>
          </a:p>
          <a:p>
            <a:pPr lvl="1">
              <a:buFont typeface="Arial" panose="020B0604020202020204" pitchFamily="34" charset="0"/>
              <a:buChar char="•"/>
            </a:pPr>
            <a:r>
              <a:rPr lang="en-US"/>
              <a:t>The average temperature read from the DHT-20 was 19.78°C, resulting in a 1.1% error. </a:t>
            </a:r>
          </a:p>
          <a:p>
            <a:pPr lvl="1">
              <a:buFont typeface="Arial" panose="020B0604020202020204" pitchFamily="34" charset="0"/>
              <a:buChar char="•"/>
            </a:pPr>
            <a:r>
              <a:rPr lang="en-US"/>
              <a:t>The average humidity in the room was 40.93%. A humidity level of 30-50% is common for indoor spaces.</a:t>
            </a:r>
          </a:p>
          <a:p>
            <a:pPr>
              <a:buFont typeface="Arial" panose="020B0604020202020204" pitchFamily="34" charset="0"/>
              <a:buChar char="•"/>
            </a:pPr>
            <a:r>
              <a:rPr lang="en-US"/>
              <a:t> Problems encountered:</a:t>
            </a:r>
          </a:p>
          <a:p>
            <a:pPr lvl="1">
              <a:buFont typeface="Arial" panose="020B0604020202020204" pitchFamily="34" charset="0"/>
              <a:buChar char="•"/>
            </a:pPr>
            <a:r>
              <a:rPr lang="en-US"/>
              <a:t>Temperature readings initially were always 150°C. Minor soldering issues were believed to cause this error, so we resoldered the sensor connections and we were then provided with correct values.</a:t>
            </a:r>
          </a:p>
          <a:p>
            <a:pPr>
              <a:buFont typeface="Arial" panose="020B0604020202020204" pitchFamily="34" charset="0"/>
              <a:buChar char="•"/>
            </a:pPr>
            <a:endParaRPr lang="en-US"/>
          </a:p>
          <a:p>
            <a:pPr lvl="1">
              <a:buFont typeface="Arial" panose="020B0604020202020204" pitchFamily="34" charset="0"/>
              <a:buChar char="•"/>
            </a:pPr>
            <a:endParaRPr lang="en-US"/>
          </a:p>
        </p:txBody>
      </p:sp>
    </p:spTree>
    <p:extLst>
      <p:ext uri="{BB962C8B-B14F-4D97-AF65-F5344CB8AC3E}">
        <p14:creationId xmlns:p14="http://schemas.microsoft.com/office/powerpoint/2010/main" val="115556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33BF9DD-8A45-4EEE-B231-0A14D322E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96C862-3D8F-6570-CC61-8BF0B5C67E9E}"/>
              </a:ext>
            </a:extLst>
          </p:cNvPr>
          <p:cNvSpPr>
            <a:spLocks noGrp="1"/>
          </p:cNvSpPr>
          <p:nvPr>
            <p:ph type="title"/>
          </p:nvPr>
        </p:nvSpPr>
        <p:spPr>
          <a:xfrm>
            <a:off x="4974771" y="634946"/>
            <a:ext cx="6574972" cy="1450757"/>
          </a:xfrm>
        </p:spPr>
        <p:txBody>
          <a:bodyPr>
            <a:normAutofit/>
          </a:bodyPr>
          <a:lstStyle/>
          <a:p>
            <a:r>
              <a:rPr lang="en-US"/>
              <a:t>Lighting Subsystem</a:t>
            </a:r>
          </a:p>
        </p:txBody>
      </p:sp>
      <p:pic>
        <p:nvPicPr>
          <p:cNvPr id="7" name="Graphic 6" descr="Lightbulb">
            <a:extLst>
              <a:ext uri="{FF2B5EF4-FFF2-40B4-BE49-F238E27FC236}">
                <a16:creationId xmlns:a16="http://schemas.microsoft.com/office/drawing/2014/main" id="{920AFDD2-8C31-481B-7E2C-10DDFB4260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296626"/>
            <a:ext cx="4001315" cy="4001315"/>
          </a:xfrm>
          <a:prstGeom prst="rect">
            <a:avLst/>
          </a:prstGeom>
        </p:spPr>
      </p:pic>
      <p:cxnSp>
        <p:nvCxnSpPr>
          <p:cNvPr id="12" name="Straight Connector 11">
            <a:extLst>
              <a:ext uri="{FF2B5EF4-FFF2-40B4-BE49-F238E27FC236}">
                <a16:creationId xmlns:a16="http://schemas.microsoft.com/office/drawing/2014/main" id="{9020DCC9-F851-4562-BB20-1AB3C51BF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1437DD-A567-4971-2EBC-7DDFD57B6688}"/>
              </a:ext>
            </a:extLst>
          </p:cNvPr>
          <p:cNvSpPr>
            <a:spLocks noGrp="1"/>
          </p:cNvSpPr>
          <p:nvPr>
            <p:ph idx="1"/>
          </p:nvPr>
        </p:nvSpPr>
        <p:spPr>
          <a:xfrm>
            <a:off x="4974769" y="2198914"/>
            <a:ext cx="6574973" cy="3670180"/>
          </a:xfrm>
        </p:spPr>
        <p:txBody>
          <a:bodyPr vert="horz" lIns="0" tIns="45720" rIns="0" bIns="45720" rtlCol="0">
            <a:normAutofit fontScale="70000" lnSpcReduction="20000"/>
          </a:bodyPr>
          <a:lstStyle/>
          <a:p>
            <a:pPr marL="0" indent="0">
              <a:buNone/>
            </a:pPr>
            <a:r>
              <a:rPr lang="en-US" b="1" dirty="0">
                <a:ea typeface="Calibri"/>
                <a:cs typeface="Calibri"/>
              </a:rPr>
              <a:t>Capabilities:</a:t>
            </a:r>
          </a:p>
          <a:p>
            <a:pPr lvl="1">
              <a:buFont typeface="Courier New" panose="020F0502020204030204" pitchFamily="34" charset="0"/>
              <a:buChar char="o"/>
            </a:pPr>
            <a:r>
              <a:rPr lang="en-US" sz="2000" dirty="0">
                <a:ea typeface="Calibri"/>
                <a:cs typeface="Calibri"/>
              </a:rPr>
              <a:t>The lighting system can power a series of led grow lights to assist in and accelerate the growth of a variety of plants.</a:t>
            </a:r>
          </a:p>
          <a:p>
            <a:pPr lvl="1">
              <a:buFont typeface="Courier New" panose="020F0502020204030204" pitchFamily="34" charset="0"/>
              <a:buChar char="o"/>
            </a:pPr>
            <a:r>
              <a:rPr lang="en-US" sz="2000" dirty="0">
                <a:ea typeface="Calibri"/>
                <a:cs typeface="Calibri"/>
              </a:rPr>
              <a:t>The system also contains an Arduino Nano 33 IoT to control the times that the lights are powered off and on.</a:t>
            </a:r>
          </a:p>
          <a:p>
            <a:pPr marL="0" indent="0">
              <a:buNone/>
            </a:pPr>
            <a:r>
              <a:rPr lang="en-US" b="1" dirty="0">
                <a:ea typeface="Calibri"/>
                <a:cs typeface="Calibri"/>
              </a:rPr>
              <a:t>Implementation:</a:t>
            </a:r>
          </a:p>
          <a:p>
            <a:pPr lvl="1">
              <a:buFont typeface="Courier New" panose="020F0502020204030204" pitchFamily="34" charset="0"/>
              <a:buChar char="o"/>
            </a:pPr>
            <a:r>
              <a:rPr lang="en-US" sz="2000" dirty="0">
                <a:ea typeface="Calibri"/>
                <a:cs typeface="Calibri"/>
              </a:rPr>
              <a:t>The system is powered from a 120V wall outlet that is routed through a 15A breaker and a 5V relay module for added protection against current surges and control of the light cycles.</a:t>
            </a:r>
          </a:p>
          <a:p>
            <a:pPr marL="0" indent="0">
              <a:buNone/>
            </a:pPr>
            <a:r>
              <a:rPr lang="en-US" b="1" dirty="0">
                <a:ea typeface="Calibri"/>
                <a:cs typeface="Calibri"/>
              </a:rPr>
              <a:t>Issues:</a:t>
            </a:r>
          </a:p>
          <a:p>
            <a:pPr lvl="1">
              <a:buFont typeface="Courier New"/>
              <a:buChar char="o"/>
            </a:pPr>
            <a:r>
              <a:rPr lang="en-US" sz="2000" dirty="0">
                <a:ea typeface="Calibri"/>
                <a:cs typeface="Calibri"/>
              </a:rPr>
              <a:t>One issue our team faced in designing the lighting system was being able to find a power relay that would take a low enough input voltage while being able to handle a high enough output current at a low enough price to fit our budget and constraints.</a:t>
            </a:r>
          </a:p>
          <a:p>
            <a:pPr marL="0">
              <a:buNone/>
            </a:pPr>
            <a:r>
              <a:rPr lang="en-US" b="1" dirty="0">
                <a:ea typeface="Calibri"/>
                <a:cs typeface="Calibri"/>
              </a:rPr>
              <a:t>Fixes:</a:t>
            </a:r>
          </a:p>
          <a:p>
            <a:pPr marL="578358" lvl="1" indent="-285750">
              <a:buFont typeface="Courier New" panose="02070309020205020404" pitchFamily="49" charset="0"/>
              <a:buChar char="o"/>
            </a:pPr>
            <a:r>
              <a:rPr lang="en-US" sz="2000" dirty="0">
                <a:ea typeface="Calibri"/>
                <a:cs typeface="Calibri"/>
              </a:rPr>
              <a:t>To fix the issue of the power relay we were able to find a relay module that would fit all our constraints and was cheap enough to fit in our budget.</a:t>
            </a:r>
          </a:p>
          <a:p>
            <a:pPr>
              <a:buFont typeface="Courier New" panose="020F0502020204030204" pitchFamily="34" charset="0"/>
              <a:buChar char="o"/>
            </a:pPr>
            <a:endParaRPr lang="en-US" sz="1600" dirty="0">
              <a:ea typeface="Calibri"/>
              <a:cs typeface="Calibri"/>
            </a:endParaRPr>
          </a:p>
        </p:txBody>
      </p:sp>
      <p:sp>
        <p:nvSpPr>
          <p:cNvPr id="14" name="Rectangle 13">
            <a:extLst>
              <a:ext uri="{FF2B5EF4-FFF2-40B4-BE49-F238E27FC236}">
                <a16:creationId xmlns:a16="http://schemas.microsoft.com/office/drawing/2014/main" id="{D5FBCAC9-BD8B-4F3B-AD74-EF37D421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9556C5A8-AD7E-4CE7-87BE-9EA3B5E1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058707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1AF803-87EC-F58E-F7F6-8214E7DBBB40}"/>
              </a:ext>
            </a:extLst>
          </p:cNvPr>
          <p:cNvSpPr>
            <a:spLocks noGrp="1"/>
          </p:cNvSpPr>
          <p:nvPr>
            <p:ph type="title"/>
          </p:nvPr>
        </p:nvSpPr>
        <p:spPr>
          <a:xfrm>
            <a:off x="7859485" y="634946"/>
            <a:ext cx="3690257" cy="1450757"/>
          </a:xfrm>
        </p:spPr>
        <p:txBody>
          <a:bodyPr>
            <a:normAutofit/>
          </a:bodyPr>
          <a:lstStyle/>
          <a:p>
            <a:r>
              <a:rPr lang="en-US">
                <a:ea typeface="Calibri Light"/>
                <a:cs typeface="Calibri Light"/>
              </a:rPr>
              <a:t>Lighting Subsystem</a:t>
            </a:r>
            <a:endParaRPr lang="en-US"/>
          </a:p>
        </p:txBody>
      </p:sp>
      <p:pic>
        <p:nvPicPr>
          <p:cNvPr id="5" name="Picture 4" descr="A greenhouse with plants growing in it&#10;&#10;Description automatically generated">
            <a:extLst>
              <a:ext uri="{FF2B5EF4-FFF2-40B4-BE49-F238E27FC236}">
                <a16:creationId xmlns:a16="http://schemas.microsoft.com/office/drawing/2014/main" id="{E4B73549-9837-ED45-743B-EE9F2C27D34F}"/>
              </a:ext>
            </a:extLst>
          </p:cNvPr>
          <p:cNvPicPr>
            <a:picLocks noChangeAspect="1"/>
          </p:cNvPicPr>
          <p:nvPr/>
        </p:nvPicPr>
        <p:blipFill rotWithShape="1">
          <a:blip r:embed="rId2"/>
          <a:srcRect r="2487" b="2"/>
          <a:stretch/>
        </p:blipFill>
        <p:spPr>
          <a:xfrm>
            <a:off x="633999" y="640081"/>
            <a:ext cx="6909801" cy="5314406"/>
          </a:xfrm>
          <a:prstGeom prst="rect">
            <a:avLst/>
          </a:prstGeom>
        </p:spPr>
      </p:pic>
      <p:cxnSp>
        <p:nvCxnSpPr>
          <p:cNvPr id="12" name="Straight Connector 11">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D85183B-AE2A-977F-647E-606229DB13CC}"/>
              </a:ext>
            </a:extLst>
          </p:cNvPr>
          <p:cNvSpPr>
            <a:spLocks noGrp="1"/>
          </p:cNvSpPr>
          <p:nvPr>
            <p:ph idx="1"/>
          </p:nvPr>
        </p:nvSpPr>
        <p:spPr>
          <a:xfrm>
            <a:off x="7859485" y="2198913"/>
            <a:ext cx="3690257" cy="3755565"/>
          </a:xfrm>
        </p:spPr>
        <p:txBody>
          <a:bodyPr vert="horz" lIns="0" tIns="45720" rIns="0" bIns="45720" rtlCol="0" anchor="t">
            <a:normAutofit/>
          </a:bodyPr>
          <a:lstStyle/>
          <a:p>
            <a:pPr marL="0" indent="0">
              <a:buNone/>
            </a:pPr>
            <a:r>
              <a:rPr lang="en-US" b="1" dirty="0">
                <a:ea typeface="Calibri"/>
                <a:cs typeface="Calibri"/>
              </a:rPr>
              <a:t>Experimentation:</a:t>
            </a:r>
          </a:p>
          <a:p>
            <a:pPr>
              <a:buFont typeface="Courier New,monospace" panose="020F0502020204030204" pitchFamily="34" charset="0"/>
              <a:buChar char="o"/>
            </a:pPr>
            <a:r>
              <a:rPr lang="en-US" dirty="0">
                <a:ea typeface="Calibri"/>
                <a:cs typeface="Calibri"/>
              </a:rPr>
              <a:t> To test the lighting system, we plugged the lights into a wall outlet and ensured that the relay was able to power all lights and that the Arduino was able to cycle  the lights on and off. </a:t>
            </a:r>
          </a:p>
          <a:p>
            <a:pPr>
              <a:buFont typeface="Courier New,monospace" panose="020F0502020204030204" pitchFamily="34" charset="0"/>
              <a:buChar char="o"/>
            </a:pPr>
            <a:r>
              <a:rPr lang="en-US" dirty="0">
                <a:ea typeface="Calibri"/>
                <a:cs typeface="Calibri"/>
                <a:hlinkClick r:id="rId3"/>
              </a:rPr>
              <a:t>https://youtube.com/shorts/7rGN4WbYHF8?feature=share</a:t>
            </a:r>
            <a:endParaRPr lang="en-US" dirty="0">
              <a:ea typeface="Calibri"/>
              <a:cs typeface="Calibri"/>
            </a:endParaRPr>
          </a:p>
          <a:p>
            <a:pPr>
              <a:buFont typeface="Courier New,monospace" panose="020F0502020204030204" pitchFamily="34" charset="0"/>
              <a:buChar char="o"/>
            </a:pPr>
            <a:endParaRPr lang="en-US" dirty="0">
              <a:ea typeface="Calibri"/>
              <a:cs typeface="Calibri"/>
            </a:endParaRPr>
          </a:p>
          <a:p>
            <a:pPr marL="0" indent="0">
              <a:buNone/>
            </a:pPr>
            <a:endParaRPr lang="en-US" dirty="0">
              <a:ea typeface="Calibri"/>
              <a:cs typeface="Calibri"/>
            </a:endParaRPr>
          </a:p>
        </p:txBody>
      </p:sp>
      <p:sp>
        <p:nvSpPr>
          <p:cNvPr id="14" name="Rectangle 13">
            <a:extLst>
              <a:ext uri="{FF2B5EF4-FFF2-40B4-BE49-F238E27FC236}">
                <a16:creationId xmlns:a16="http://schemas.microsoft.com/office/drawing/2014/main" id="{6329CBCE-21AE-419D-AC1F-8ACF510A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FF2DA012-1414-493D-888F-5D99D0BDA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12716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3878446-1996-DB64-F731-8C0D8B9AE47F}"/>
              </a:ext>
            </a:extLst>
          </p:cNvPr>
          <p:cNvSpPr>
            <a:spLocks noGrp="1"/>
          </p:cNvSpPr>
          <p:nvPr>
            <p:ph type="title"/>
          </p:nvPr>
        </p:nvSpPr>
        <p:spPr>
          <a:xfrm>
            <a:off x="492370" y="516835"/>
            <a:ext cx="3084844" cy="2103875"/>
          </a:xfrm>
        </p:spPr>
        <p:txBody>
          <a:bodyPr>
            <a:normAutofit/>
          </a:bodyPr>
          <a:lstStyle/>
          <a:p>
            <a:r>
              <a:rPr lang="en-US" sz="3600">
                <a:solidFill>
                  <a:srgbClr val="FFFFFF"/>
                </a:solidFill>
              </a:rPr>
              <a:t>Lighting Schematic</a:t>
            </a:r>
          </a:p>
        </p:txBody>
      </p:sp>
      <p:sp>
        <p:nvSpPr>
          <p:cNvPr id="8" name="Content Placeholder 7">
            <a:extLst>
              <a:ext uri="{FF2B5EF4-FFF2-40B4-BE49-F238E27FC236}">
                <a16:creationId xmlns:a16="http://schemas.microsoft.com/office/drawing/2014/main" id="{15B546F1-6DEA-9232-0516-B0451E89579E}"/>
              </a:ext>
            </a:extLst>
          </p:cNvPr>
          <p:cNvSpPr>
            <a:spLocks noGrp="1"/>
          </p:cNvSpPr>
          <p:nvPr>
            <p:ph idx="1"/>
          </p:nvPr>
        </p:nvSpPr>
        <p:spPr>
          <a:xfrm>
            <a:off x="492371" y="2653800"/>
            <a:ext cx="3084844" cy="3335519"/>
          </a:xfrm>
        </p:spPr>
        <p:txBody>
          <a:bodyPr>
            <a:normAutofit fontScale="92500"/>
          </a:bodyPr>
          <a:lstStyle/>
          <a:p>
            <a:r>
              <a:rPr lang="en-US" sz="1400" b="1" dirty="0">
                <a:solidFill>
                  <a:srgbClr val="FFFFFF"/>
                </a:solidFill>
              </a:rPr>
              <a:t>Lighting Description:</a:t>
            </a:r>
          </a:p>
          <a:p>
            <a:pPr lvl="1">
              <a:buFont typeface="Courier New" panose="02070309020205020404" pitchFamily="49" charset="0"/>
              <a:buChar char="o"/>
            </a:pPr>
            <a:r>
              <a:rPr lang="en-US" sz="1400" dirty="0">
                <a:solidFill>
                  <a:srgbClr val="FFFFFF"/>
                </a:solidFill>
              </a:rPr>
              <a:t>As seen in the schematic provided, the lighting system contains a 5V relay module connected to an Arduino Nano 33 IoT to control the times that the lights are powered on and off.</a:t>
            </a:r>
          </a:p>
          <a:p>
            <a:pPr lvl="1">
              <a:buFont typeface="Courier New" panose="02070309020205020404" pitchFamily="49" charset="0"/>
              <a:buChar char="o"/>
            </a:pPr>
            <a:r>
              <a:rPr lang="en-US" sz="1400" dirty="0">
                <a:solidFill>
                  <a:srgbClr val="FFFFFF"/>
                </a:solidFill>
              </a:rPr>
              <a:t>The relay module is routed through a 15A circuit breaker to a 120V wall outlet to account for possible power surges and reduce the risk of damage to the system by said surges.</a:t>
            </a:r>
          </a:p>
          <a:p>
            <a:pPr lvl="1">
              <a:buFont typeface="Courier New" panose="02070309020205020404" pitchFamily="49" charset="0"/>
              <a:buChar char="o"/>
            </a:pPr>
            <a:r>
              <a:rPr lang="en-US" sz="1400" dirty="0">
                <a:solidFill>
                  <a:srgbClr val="FFFFFF"/>
                </a:solidFill>
              </a:rPr>
              <a:t>The outlet and relay are then connected to a series of led grow lights that are powered via the relay module and grounded with the ground and neutral pins of the wall outlet.</a:t>
            </a:r>
          </a:p>
        </p:txBody>
      </p:sp>
      <p:sp>
        <p:nvSpPr>
          <p:cNvPr id="15" name="Rectangle 1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Content Placeholder 3">
            <a:extLst>
              <a:ext uri="{FF2B5EF4-FFF2-40B4-BE49-F238E27FC236}">
                <a16:creationId xmlns:a16="http://schemas.microsoft.com/office/drawing/2014/main" id="{92CE6259-D866-F08F-138E-A10D74F57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2138" y="640080"/>
            <a:ext cx="5577840" cy="5577840"/>
          </a:xfrm>
          <a:prstGeom prst="rect">
            <a:avLst/>
          </a:prstGeom>
        </p:spPr>
      </p:pic>
    </p:spTree>
    <p:extLst>
      <p:ext uri="{BB962C8B-B14F-4D97-AF65-F5344CB8AC3E}">
        <p14:creationId xmlns:p14="http://schemas.microsoft.com/office/powerpoint/2010/main" val="3034877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E378F3-9642-471B-8215-AA3288422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405F82-F7FB-4124-AE2B-3D69A007C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599AA85-2E35-D768-BB0F-1A96CE02A7DE}"/>
              </a:ext>
            </a:extLst>
          </p:cNvPr>
          <p:cNvSpPr>
            <a:spLocks noGrp="1"/>
          </p:cNvSpPr>
          <p:nvPr>
            <p:ph type="title"/>
          </p:nvPr>
        </p:nvSpPr>
        <p:spPr>
          <a:xfrm>
            <a:off x="1097280" y="516835"/>
            <a:ext cx="5977937" cy="1666501"/>
          </a:xfrm>
        </p:spPr>
        <p:txBody>
          <a:bodyPr>
            <a:normAutofit/>
          </a:bodyPr>
          <a:lstStyle/>
          <a:p>
            <a:r>
              <a:rPr lang="en-US" sz="4000">
                <a:solidFill>
                  <a:srgbClr val="FFFFFF"/>
                </a:solidFill>
              </a:rPr>
              <a:t>Water Level Subsystem</a:t>
            </a:r>
          </a:p>
        </p:txBody>
      </p:sp>
      <p:sp>
        <p:nvSpPr>
          <p:cNvPr id="3" name="Content Placeholder 2">
            <a:extLst>
              <a:ext uri="{FF2B5EF4-FFF2-40B4-BE49-F238E27FC236}">
                <a16:creationId xmlns:a16="http://schemas.microsoft.com/office/drawing/2014/main" id="{29A8DDED-721B-8063-CC25-B7A87713A1BA}"/>
              </a:ext>
            </a:extLst>
          </p:cNvPr>
          <p:cNvSpPr>
            <a:spLocks noGrp="1"/>
          </p:cNvSpPr>
          <p:nvPr>
            <p:ph idx="1"/>
          </p:nvPr>
        </p:nvSpPr>
        <p:spPr>
          <a:xfrm>
            <a:off x="1097279" y="2236304"/>
            <a:ext cx="5977938" cy="3652667"/>
          </a:xfrm>
        </p:spPr>
        <p:txBody>
          <a:bodyPr vert="horz" lIns="0" tIns="45720" rIns="0" bIns="45720" rtlCol="0" anchor="t">
            <a:normAutofit/>
          </a:bodyPr>
          <a:lstStyle/>
          <a:p>
            <a:r>
              <a:rPr lang="en-US" sz="1000" b="1">
                <a:solidFill>
                  <a:srgbClr val="FFFFFF"/>
                </a:solidFill>
                <a:cs typeface="Calibri"/>
              </a:rPr>
              <a:t>Sensor Selection:</a:t>
            </a:r>
          </a:p>
          <a:p>
            <a:pPr marL="383540" lvl="1">
              <a:buFont typeface="Courier New" panose="020F0502020204030204" pitchFamily="34" charset="0"/>
              <a:buChar char="o"/>
            </a:pPr>
            <a:r>
              <a:rPr lang="en-US" sz="1000">
                <a:solidFill>
                  <a:srgbClr val="FFFFFF"/>
                </a:solidFill>
                <a:cs typeface="Calibri"/>
              </a:rPr>
              <a:t>JSN-SR04T Ultrasonic Sensor: Utilized for measuring the distance between the sensor and the surface of the water in a 55-gallon barrel, which is the greenhouse reservoir.</a:t>
            </a:r>
            <a:endParaRPr lang="en-US" sz="1000">
              <a:solidFill>
                <a:srgbClr val="FFFFFF"/>
              </a:solidFill>
              <a:ea typeface="Calibri"/>
              <a:cs typeface="Calibri"/>
            </a:endParaRPr>
          </a:p>
          <a:p>
            <a:pPr marL="383540" lvl="1">
              <a:buFont typeface="Courier New" panose="020F0502020204030204" pitchFamily="34" charset="0"/>
              <a:buChar char="o"/>
            </a:pPr>
            <a:r>
              <a:rPr lang="en-US" sz="1000">
                <a:solidFill>
                  <a:srgbClr val="FFFFFF"/>
                </a:solidFill>
                <a:cs typeface="Calibri"/>
              </a:rPr>
              <a:t>Interface: Connected to the Arduino Nano 33 IoT board with the Trigger Pin (Digital Pin 2) and Echo Pin (Digital Pin 3) for distance measurement.</a:t>
            </a:r>
            <a:endParaRPr lang="en-US" sz="1000">
              <a:solidFill>
                <a:srgbClr val="FFFFFF"/>
              </a:solidFill>
              <a:ea typeface="Calibri"/>
              <a:cs typeface="Calibri"/>
            </a:endParaRPr>
          </a:p>
          <a:p>
            <a:r>
              <a:rPr lang="en-US" sz="1000" b="1">
                <a:solidFill>
                  <a:srgbClr val="FFFFFF"/>
                </a:solidFill>
                <a:cs typeface="Calibri"/>
              </a:rPr>
              <a:t>Measurement Process:</a:t>
            </a:r>
            <a:endParaRPr lang="en-US" sz="1000" b="1">
              <a:solidFill>
                <a:srgbClr val="FFFFFF"/>
              </a:solidFill>
            </a:endParaRPr>
          </a:p>
          <a:p>
            <a:pPr marL="383540" lvl="1">
              <a:buFont typeface="Courier New" panose="020F0502020204030204" pitchFamily="34" charset="0"/>
              <a:buChar char="o"/>
            </a:pPr>
            <a:r>
              <a:rPr lang="en-US" sz="1000">
                <a:solidFill>
                  <a:srgbClr val="FFFFFF"/>
                </a:solidFill>
                <a:cs typeface="Calibri"/>
              </a:rPr>
              <a:t>The sensor sits on two dowels suspended on the top of the reservoir.</a:t>
            </a:r>
            <a:endParaRPr lang="en-US" sz="1000">
              <a:solidFill>
                <a:srgbClr val="FFFFFF"/>
              </a:solidFill>
              <a:ea typeface="Calibri"/>
              <a:cs typeface="Calibri"/>
            </a:endParaRPr>
          </a:p>
          <a:p>
            <a:pPr marL="383540" lvl="1">
              <a:buFont typeface="Courier New" panose="020F0502020204030204" pitchFamily="34" charset="0"/>
              <a:buChar char="o"/>
            </a:pPr>
            <a:r>
              <a:rPr lang="en-US" sz="1000">
                <a:solidFill>
                  <a:srgbClr val="FFFFFF"/>
                </a:solidFill>
                <a:cs typeface="Calibri"/>
              </a:rPr>
              <a:t>Triggering: Initiates the ultrasonic sensor by sending a short pulse through the Trigger Pin.</a:t>
            </a:r>
            <a:endParaRPr lang="en-US" sz="1000">
              <a:solidFill>
                <a:srgbClr val="FFFFFF"/>
              </a:solidFill>
              <a:ea typeface="Calibri"/>
              <a:cs typeface="Calibri"/>
            </a:endParaRPr>
          </a:p>
          <a:p>
            <a:pPr marL="383540" lvl="1">
              <a:buFont typeface="Courier New" panose="020F0502020204030204" pitchFamily="34" charset="0"/>
              <a:buChar char="o"/>
            </a:pPr>
            <a:r>
              <a:rPr lang="en-US" sz="1000">
                <a:solidFill>
                  <a:srgbClr val="FFFFFF"/>
                </a:solidFill>
                <a:cs typeface="Calibri"/>
              </a:rPr>
              <a:t>Sound Travel Time: Calculates the duration for the sound wave to travel from the sensor to the surface and back.</a:t>
            </a:r>
            <a:endParaRPr lang="en-US" sz="1000">
              <a:solidFill>
                <a:srgbClr val="FFFFFF"/>
              </a:solidFill>
              <a:ea typeface="Calibri"/>
              <a:cs typeface="Calibri"/>
            </a:endParaRPr>
          </a:p>
          <a:p>
            <a:pPr marL="383540" lvl="1">
              <a:buFont typeface="Courier New" panose="020F0502020204030204" pitchFamily="34" charset="0"/>
              <a:buChar char="o"/>
            </a:pPr>
            <a:r>
              <a:rPr lang="en-US" sz="1000">
                <a:solidFill>
                  <a:srgbClr val="FFFFFF"/>
                </a:solidFill>
                <a:cs typeface="Calibri"/>
              </a:rPr>
              <a:t>Distance Calculation: Utilizes the sound travel time to compute the distance between the sensor and the water surface in centimeters.</a:t>
            </a:r>
            <a:endParaRPr lang="en-US" sz="1000">
              <a:solidFill>
                <a:srgbClr val="FFFFFF"/>
              </a:solidFill>
              <a:ea typeface="Calibri"/>
              <a:cs typeface="Calibri"/>
            </a:endParaRPr>
          </a:p>
          <a:p>
            <a:r>
              <a:rPr lang="en-US" sz="1000" b="1">
                <a:solidFill>
                  <a:srgbClr val="FFFFFF"/>
                </a:solidFill>
                <a:cs typeface="Calibri"/>
              </a:rPr>
              <a:t>Data Output:</a:t>
            </a:r>
            <a:endParaRPr lang="en-US" sz="1000" b="1">
              <a:solidFill>
                <a:srgbClr val="FFFFFF"/>
              </a:solidFill>
            </a:endParaRPr>
          </a:p>
          <a:p>
            <a:pPr marL="383540" lvl="1">
              <a:buFont typeface="Courier New" panose="020F0502020204030204" pitchFamily="34" charset="0"/>
              <a:buChar char="o"/>
            </a:pPr>
            <a:r>
              <a:rPr lang="en-US" sz="1000">
                <a:solidFill>
                  <a:srgbClr val="FFFFFF"/>
                </a:solidFill>
                <a:cs typeface="Calibri"/>
              </a:rPr>
              <a:t>Serial Communication: Sends the measured distance data over the serial communication interface for monitoring and analysis.</a:t>
            </a:r>
            <a:endParaRPr lang="en-US" sz="1000">
              <a:solidFill>
                <a:srgbClr val="FFFFFF"/>
              </a:solidFill>
              <a:ea typeface="Calibri"/>
              <a:cs typeface="Calibri"/>
            </a:endParaRPr>
          </a:p>
          <a:p>
            <a:pPr marL="383540" lvl="1">
              <a:buFont typeface="Courier New" panose="020F0502020204030204" pitchFamily="34" charset="0"/>
              <a:buChar char="o"/>
            </a:pPr>
            <a:r>
              <a:rPr lang="en-US" sz="1000">
                <a:solidFill>
                  <a:srgbClr val="FFFFFF"/>
                </a:solidFill>
                <a:cs typeface="Calibri"/>
              </a:rPr>
              <a:t>Output Format: Distance values in centimeters are printed to the serial monitor for real-time observation.</a:t>
            </a:r>
            <a:endParaRPr lang="en-US" sz="1000">
              <a:solidFill>
                <a:srgbClr val="FFFFFF"/>
              </a:solidFill>
              <a:ea typeface="Calibri"/>
              <a:cs typeface="Calibri"/>
            </a:endParaRPr>
          </a:p>
          <a:p>
            <a:pPr marL="383540" lvl="1">
              <a:buFont typeface="Courier New" panose="020F0502020204030204" pitchFamily="34" charset="0"/>
              <a:buChar char="o"/>
            </a:pPr>
            <a:r>
              <a:rPr lang="en-US" sz="1000">
                <a:solidFill>
                  <a:srgbClr val="FFFFFF"/>
                </a:solidFill>
                <a:cs typeface="Calibri"/>
              </a:rPr>
              <a:t>Once the distance has been output to the Arduino, we do a quick check to see if the water level is below ¼ the total height of the barrel, and if it is we send an alert to the PLC.</a:t>
            </a:r>
            <a:endParaRPr lang="en-US" sz="1000">
              <a:solidFill>
                <a:srgbClr val="FFFFFF"/>
              </a:solidFill>
              <a:ea typeface="Calibri"/>
              <a:cs typeface="Calibri"/>
            </a:endParaRPr>
          </a:p>
          <a:p>
            <a:endParaRPr lang="en-US" sz="1000">
              <a:solidFill>
                <a:srgbClr val="FFFFFF"/>
              </a:solidFill>
              <a:cs typeface="Calibri"/>
            </a:endParaRPr>
          </a:p>
        </p:txBody>
      </p:sp>
      <p:sp>
        <p:nvSpPr>
          <p:cNvPr id="13" name="Rectangle 12">
            <a:extLst>
              <a:ext uri="{FF2B5EF4-FFF2-40B4-BE49-F238E27FC236}">
                <a16:creationId xmlns:a16="http://schemas.microsoft.com/office/drawing/2014/main" id="{AAAE29FD-C3A6-46E4-BF94-132A4C4EE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A black cable with a black object on it&#10;&#10;Description automatically generated">
            <a:extLst>
              <a:ext uri="{FF2B5EF4-FFF2-40B4-BE49-F238E27FC236}">
                <a16:creationId xmlns:a16="http://schemas.microsoft.com/office/drawing/2014/main" id="{A1449D3B-3D3D-D922-F945-FAF63166D699}"/>
              </a:ext>
            </a:extLst>
          </p:cNvPr>
          <p:cNvPicPr>
            <a:picLocks noChangeAspect="1"/>
          </p:cNvPicPr>
          <p:nvPr/>
        </p:nvPicPr>
        <p:blipFill>
          <a:blip r:embed="rId2"/>
          <a:stretch>
            <a:fillRect/>
          </a:stretch>
        </p:blipFill>
        <p:spPr>
          <a:xfrm>
            <a:off x="8251982" y="1665842"/>
            <a:ext cx="3294253" cy="3504524"/>
          </a:xfrm>
          <a:prstGeom prst="rect">
            <a:avLst/>
          </a:prstGeom>
        </p:spPr>
      </p:pic>
    </p:spTree>
    <p:extLst>
      <p:ext uri="{BB962C8B-B14F-4D97-AF65-F5344CB8AC3E}">
        <p14:creationId xmlns:p14="http://schemas.microsoft.com/office/powerpoint/2010/main" val="2030246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4632-30FD-4C75-7857-CFF2F2ADB21F}"/>
              </a:ext>
            </a:extLst>
          </p:cNvPr>
          <p:cNvSpPr>
            <a:spLocks noGrp="1"/>
          </p:cNvSpPr>
          <p:nvPr>
            <p:ph type="title"/>
          </p:nvPr>
        </p:nvSpPr>
        <p:spPr>
          <a:xfrm>
            <a:off x="457200" y="594359"/>
            <a:ext cx="3200400" cy="902805"/>
          </a:xfrm>
        </p:spPr>
        <p:txBody>
          <a:bodyPr>
            <a:normAutofit fontScale="90000"/>
          </a:bodyPr>
          <a:lstStyle/>
          <a:p>
            <a:r>
              <a:rPr lang="en-US">
                <a:ea typeface="Calibri Light"/>
                <a:cs typeface="Calibri Light"/>
              </a:rPr>
              <a:t>Water Level Subsystem</a:t>
            </a:r>
            <a:endParaRPr lang="en-US"/>
          </a:p>
        </p:txBody>
      </p:sp>
      <p:pic>
        <p:nvPicPr>
          <p:cNvPr id="5" name="Content Placeholder 4" descr="Water_Level_Schematic.png">
            <a:extLst>
              <a:ext uri="{FF2B5EF4-FFF2-40B4-BE49-F238E27FC236}">
                <a16:creationId xmlns:a16="http://schemas.microsoft.com/office/drawing/2014/main" id="{950095FA-F025-7DA1-0082-2132F878856D}"/>
              </a:ext>
            </a:extLst>
          </p:cNvPr>
          <p:cNvPicPr>
            <a:picLocks noGrp="1" noChangeAspect="1"/>
          </p:cNvPicPr>
          <p:nvPr>
            <p:ph idx="1"/>
          </p:nvPr>
        </p:nvPicPr>
        <p:blipFill>
          <a:blip r:embed="rId2"/>
          <a:stretch>
            <a:fillRect/>
          </a:stretch>
        </p:blipFill>
        <p:spPr>
          <a:xfrm>
            <a:off x="5097370" y="798099"/>
            <a:ext cx="3894942" cy="5257800"/>
          </a:xfrm>
        </p:spPr>
      </p:pic>
      <p:sp>
        <p:nvSpPr>
          <p:cNvPr id="4" name="Text Placeholder 3">
            <a:extLst>
              <a:ext uri="{FF2B5EF4-FFF2-40B4-BE49-F238E27FC236}">
                <a16:creationId xmlns:a16="http://schemas.microsoft.com/office/drawing/2014/main" id="{F62C4316-88E2-8236-6155-CD09DACD52C5}"/>
              </a:ext>
            </a:extLst>
          </p:cNvPr>
          <p:cNvSpPr>
            <a:spLocks noGrp="1"/>
          </p:cNvSpPr>
          <p:nvPr>
            <p:ph type="body" sz="half" idx="2"/>
          </p:nvPr>
        </p:nvSpPr>
        <p:spPr>
          <a:xfrm>
            <a:off x="457200" y="1493189"/>
            <a:ext cx="3200400" cy="4812015"/>
          </a:xfrm>
        </p:spPr>
        <p:txBody>
          <a:bodyPr vert="horz" lIns="91440" tIns="45720" rIns="91440" bIns="45720" rtlCol="0" anchor="t">
            <a:normAutofit/>
          </a:bodyPr>
          <a:lstStyle/>
          <a:p>
            <a:pPr marL="285750" indent="-285750">
              <a:buFont typeface="Courier New" panose="020F0502020204030204" pitchFamily="34" charset="0"/>
              <a:buChar char="o"/>
            </a:pPr>
            <a:r>
              <a:rPr lang="en-US" sz="1400">
                <a:ea typeface="Calibri" panose="020F0502020204030204"/>
                <a:cs typeface="Calibri" panose="020F0502020204030204"/>
              </a:rPr>
              <a:t>The sensor, or the JSN-SR04T, has its for pins connected to the Arduino Nano 33 IoT. These connections are power in(providing 5V), ground, echo and trig. The trig pin tells the sensor to send an ultrasonic wave while the echo pin goes high when the echo of said wave returns to the sensor.</a:t>
            </a:r>
          </a:p>
          <a:p>
            <a:pPr marL="285750" indent="-285750">
              <a:buFont typeface="Courier New" panose="020F0502020204030204" pitchFamily="34" charset="0"/>
              <a:buChar char="o"/>
            </a:pPr>
            <a:r>
              <a:rPr lang="en-US" sz="1400">
                <a:ea typeface="Calibri" panose="020F0502020204030204"/>
                <a:cs typeface="Calibri" panose="020F0502020204030204"/>
              </a:rPr>
              <a:t>The Arduino Nano 33 IoT provides the JSN-SR04T with 5 volts while also communicating with it which will use code to mathematically decipher the distance being measured. It will be connected to the Nisshinbo R1210N601D-TR-FE to receive its own power of 5V.</a:t>
            </a:r>
          </a:p>
          <a:p>
            <a:pPr marL="285750" indent="-285750">
              <a:buFont typeface="Courier New" panose="020F0502020204030204" pitchFamily="34" charset="0"/>
              <a:buChar char="o"/>
            </a:pPr>
            <a:r>
              <a:rPr lang="en-US" sz="1400">
                <a:ea typeface="Calibri" panose="020F0502020204030204"/>
                <a:cs typeface="Calibri" panose="020F0502020204030204"/>
              </a:rPr>
              <a:t>The Nisshinbo R1210N601D-TR-FE regulated the power outputted by the battery pack so that voltage is kept consistent through the system and kept at 5V.</a:t>
            </a:r>
          </a:p>
        </p:txBody>
      </p:sp>
    </p:spTree>
    <p:extLst>
      <p:ext uri="{BB962C8B-B14F-4D97-AF65-F5344CB8AC3E}">
        <p14:creationId xmlns:p14="http://schemas.microsoft.com/office/powerpoint/2010/main" val="3339780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4CFD-9EDF-0171-2718-2EE07667B90C}"/>
              </a:ext>
            </a:extLst>
          </p:cNvPr>
          <p:cNvSpPr>
            <a:spLocks noGrp="1"/>
          </p:cNvSpPr>
          <p:nvPr>
            <p:ph type="title"/>
          </p:nvPr>
        </p:nvSpPr>
        <p:spPr/>
        <p:txBody>
          <a:bodyPr/>
          <a:lstStyle/>
          <a:p>
            <a:r>
              <a:rPr lang="en-US" sz="4800">
                <a:solidFill>
                  <a:schemeClr val="bg1"/>
                </a:solidFill>
                <a:ea typeface="Calibri Light"/>
                <a:cs typeface="Calibri Light"/>
              </a:rPr>
              <a:t>Water Subsystem - Design</a:t>
            </a:r>
            <a:endParaRPr lang="en-US">
              <a:solidFill>
                <a:schemeClr val="bg1"/>
              </a:solidFill>
              <a:ea typeface="Calibri Light"/>
              <a:cs typeface="Calibri Light"/>
            </a:endParaRPr>
          </a:p>
        </p:txBody>
      </p:sp>
      <p:pic>
        <p:nvPicPr>
          <p:cNvPr id="5" name="Content Placeholder 4" descr="3D-artifact-CAPSTONE.png">
            <a:extLst>
              <a:ext uri="{FF2B5EF4-FFF2-40B4-BE49-F238E27FC236}">
                <a16:creationId xmlns:a16="http://schemas.microsoft.com/office/drawing/2014/main" id="{4664384A-1BF1-3C3E-3072-2FAEF17ECE9F}"/>
              </a:ext>
            </a:extLst>
          </p:cNvPr>
          <p:cNvPicPr>
            <a:picLocks noGrp="1" noChangeAspect="1"/>
          </p:cNvPicPr>
          <p:nvPr>
            <p:ph idx="1"/>
          </p:nvPr>
        </p:nvPicPr>
        <p:blipFill>
          <a:blip r:embed="rId2"/>
          <a:stretch>
            <a:fillRect/>
          </a:stretch>
        </p:blipFill>
        <p:spPr>
          <a:xfrm>
            <a:off x="5737505" y="731838"/>
            <a:ext cx="4619064" cy="5257800"/>
          </a:xfrm>
        </p:spPr>
      </p:pic>
      <p:sp>
        <p:nvSpPr>
          <p:cNvPr id="4" name="Text Placeholder 3">
            <a:extLst>
              <a:ext uri="{FF2B5EF4-FFF2-40B4-BE49-F238E27FC236}">
                <a16:creationId xmlns:a16="http://schemas.microsoft.com/office/drawing/2014/main" id="{F68B746D-39D2-68A0-BF1D-E6C554CBF71D}"/>
              </a:ext>
            </a:extLst>
          </p:cNvPr>
          <p:cNvSpPr>
            <a:spLocks noGrp="1"/>
          </p:cNvSpPr>
          <p:nvPr>
            <p:ph type="body" sz="half" idx="2"/>
          </p:nvPr>
        </p:nvSpPr>
        <p:spPr/>
        <p:txBody>
          <a:bodyPr vert="horz" lIns="91440" tIns="45720" rIns="91440" bIns="45720" rtlCol="0" anchor="t">
            <a:normAutofit fontScale="70000" lnSpcReduction="20000"/>
          </a:bodyPr>
          <a:lstStyle/>
          <a:p>
            <a:pPr marL="285750" indent="-285750">
              <a:buFont typeface="Courier New,monospace"/>
              <a:buChar char="o"/>
            </a:pPr>
            <a:r>
              <a:rPr lang="en-US" sz="2000">
                <a:solidFill>
                  <a:schemeClr val="bg1"/>
                </a:solidFill>
                <a:ea typeface="Calibri"/>
                <a:cs typeface="Calibri"/>
              </a:rPr>
              <a:t>The system was initially designed to use a float sensor to designate when the water was too low, however this was scrapped due to logistical reasoning. It was soon changed to an ultrasonic sensor that would sit at the top of the reservoir and determine water level via basic algebraic calculations.</a:t>
            </a:r>
          </a:p>
          <a:p>
            <a:pPr marL="285750" indent="-285750">
              <a:buFont typeface="Courier New,monospace"/>
              <a:buChar char="o"/>
            </a:pPr>
            <a:r>
              <a:rPr lang="en-US" sz="2000">
                <a:solidFill>
                  <a:schemeClr val="bg1"/>
                </a:solidFill>
                <a:ea typeface="Calibri"/>
                <a:cs typeface="Calibri"/>
              </a:rPr>
              <a:t>A way to mount the subsystem after basic design was the next obstacle in the process in which a 3D model was made to allow the system to mount to the side of the reservoir.</a:t>
            </a:r>
          </a:p>
          <a:p>
            <a:pPr marL="285750" indent="-285750">
              <a:buFont typeface="Courier New,monospace"/>
              <a:buChar char="o"/>
            </a:pPr>
            <a:r>
              <a:rPr lang="en-US" sz="2000">
                <a:solidFill>
                  <a:schemeClr val="bg1"/>
                </a:solidFill>
                <a:ea typeface="Calibri"/>
                <a:cs typeface="Calibri"/>
              </a:rPr>
              <a:t>A regulator was added to overcome the power obstacle in the finale of the initial design. Due to the natural decay of batteries, this was added to reliably keep power in the system. </a:t>
            </a:r>
          </a:p>
          <a:p>
            <a:endParaRPr lang="en-US">
              <a:ea typeface="Calibri"/>
              <a:cs typeface="Calibri"/>
            </a:endParaRPr>
          </a:p>
        </p:txBody>
      </p:sp>
    </p:spTree>
    <p:extLst>
      <p:ext uri="{BB962C8B-B14F-4D97-AF65-F5344CB8AC3E}">
        <p14:creationId xmlns:p14="http://schemas.microsoft.com/office/powerpoint/2010/main" val="2400059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186B0-2412-2778-FF38-890666A7310B}"/>
              </a:ext>
            </a:extLst>
          </p:cNvPr>
          <p:cNvSpPr>
            <a:spLocks noGrp="1"/>
          </p:cNvSpPr>
          <p:nvPr>
            <p:ph type="title"/>
          </p:nvPr>
        </p:nvSpPr>
        <p:spPr>
          <a:xfrm>
            <a:off x="1097280" y="286603"/>
            <a:ext cx="10058400" cy="1450757"/>
          </a:xfrm>
        </p:spPr>
        <p:txBody>
          <a:bodyPr>
            <a:normAutofit/>
          </a:bodyPr>
          <a:lstStyle/>
          <a:p>
            <a:r>
              <a:rPr lang="en-US"/>
              <a:t>Nutrient Subsystem</a:t>
            </a:r>
          </a:p>
        </p:txBody>
      </p:sp>
      <p:pic>
        <p:nvPicPr>
          <p:cNvPr id="4" name="Picture 3">
            <a:extLst>
              <a:ext uri="{FF2B5EF4-FFF2-40B4-BE49-F238E27FC236}">
                <a16:creationId xmlns:a16="http://schemas.microsoft.com/office/drawing/2014/main" id="{4C057CCC-8696-D25B-F541-3345F5C745B0}"/>
              </a:ext>
            </a:extLst>
          </p:cNvPr>
          <p:cNvPicPr>
            <a:picLocks noChangeAspect="1"/>
          </p:cNvPicPr>
          <p:nvPr/>
        </p:nvPicPr>
        <p:blipFill rotWithShape="1">
          <a:blip r:embed="rId2"/>
          <a:srcRect l="2284" b="303"/>
          <a:stretch/>
        </p:blipFill>
        <p:spPr>
          <a:xfrm>
            <a:off x="1076432" y="2329520"/>
            <a:ext cx="3094997" cy="2644608"/>
          </a:xfrm>
          <a:prstGeom prst="rect">
            <a:avLst/>
          </a:prstGeom>
        </p:spPr>
      </p:pic>
      <p:sp>
        <p:nvSpPr>
          <p:cNvPr id="3" name="Content Placeholder 2">
            <a:extLst>
              <a:ext uri="{FF2B5EF4-FFF2-40B4-BE49-F238E27FC236}">
                <a16:creationId xmlns:a16="http://schemas.microsoft.com/office/drawing/2014/main" id="{3D7BB494-BD5E-6A29-5CEC-917C57792BDD}"/>
              </a:ext>
            </a:extLst>
          </p:cNvPr>
          <p:cNvSpPr>
            <a:spLocks noGrp="1"/>
          </p:cNvSpPr>
          <p:nvPr>
            <p:ph idx="1"/>
          </p:nvPr>
        </p:nvSpPr>
        <p:spPr>
          <a:xfrm>
            <a:off x="4639733" y="1845734"/>
            <a:ext cx="6515947" cy="4023360"/>
          </a:xfrm>
        </p:spPr>
        <p:txBody>
          <a:bodyPr vert="horz" lIns="0" tIns="45720" rIns="0" bIns="45720" rtlCol="0">
            <a:normAutofit fontScale="92500" lnSpcReduction="10000"/>
          </a:bodyPr>
          <a:lstStyle/>
          <a:p>
            <a:r>
              <a:rPr lang="en-US" sz="1400" b="1">
                <a:cs typeface="Calibri"/>
              </a:rPr>
              <a:t>Sensor Selection:</a:t>
            </a:r>
          </a:p>
          <a:p>
            <a:pPr marL="383540" lvl="1">
              <a:buFont typeface="Courier New" panose="020F0502020204030204" pitchFamily="34" charset="0"/>
              <a:buChar char="o"/>
            </a:pPr>
            <a:r>
              <a:rPr lang="en-US" sz="1400">
                <a:cs typeface="Calibri"/>
              </a:rPr>
              <a:t>CWT-SOIL-NPKPHCTH-S: Selected for its multifunctionality, capable of measuring soil nutrient levels (NPK), pH, conductivity, temperature, and moisture content. It is primarily used for NPK and moisture level in this subsystem.</a:t>
            </a:r>
          </a:p>
          <a:p>
            <a:pPr marL="383540" lvl="1">
              <a:buFont typeface="Courier New" panose="020F0502020204030204" pitchFamily="34" charset="0"/>
              <a:buChar char="o"/>
            </a:pPr>
            <a:r>
              <a:rPr lang="en-US" sz="1400">
                <a:cs typeface="Calibri"/>
              </a:rPr>
              <a:t>Communication Interface: Utilizes RS485 communication protocol for data transmission, enabling communication with the Arduino Nano 33 IoT board.</a:t>
            </a:r>
          </a:p>
          <a:p>
            <a:r>
              <a:rPr lang="en-US" sz="1400" b="1">
                <a:cs typeface="Calibri"/>
              </a:rPr>
              <a:t>RS485 to TTL Conversion:</a:t>
            </a:r>
            <a:endParaRPr lang="en-US" sz="1400" b="1"/>
          </a:p>
          <a:p>
            <a:pPr marL="383540" lvl="1">
              <a:buFont typeface="Courier New" panose="020F0502020204030204" pitchFamily="34" charset="0"/>
              <a:buChar char="o"/>
            </a:pPr>
            <a:r>
              <a:rPr lang="en-US" sz="1400">
                <a:cs typeface="Calibri"/>
              </a:rPr>
              <a:t>MAX485 Module: Integrated to facilitate communication between the RS485-enabled sensor and the Arduino Nano 33 IoT board via TTL (RX/TX) communication.</a:t>
            </a:r>
          </a:p>
          <a:p>
            <a:pPr marL="383540" lvl="1">
              <a:buFont typeface="Courier New" panose="020F0502020204030204" pitchFamily="34" charset="0"/>
              <a:buChar char="o"/>
            </a:pPr>
            <a:r>
              <a:rPr lang="en-US" sz="1400">
                <a:cs typeface="Calibri"/>
              </a:rPr>
              <a:t>Functionality: Converts RS485 signals to TTL logic levels, ensuring compatibility with the Arduino Nano 33 IoT board's UART interface.</a:t>
            </a:r>
          </a:p>
          <a:p>
            <a:r>
              <a:rPr lang="en-US" sz="1400" b="1">
                <a:cs typeface="Calibri"/>
              </a:rPr>
              <a:t>Data Acquisition Process:</a:t>
            </a:r>
            <a:endParaRPr lang="en-US" sz="1400" b="1"/>
          </a:p>
          <a:p>
            <a:pPr marL="383540" lvl="1">
              <a:buFont typeface="Courier New" panose="020F0502020204030204" pitchFamily="34" charset="0"/>
              <a:buChar char="o"/>
            </a:pPr>
            <a:r>
              <a:rPr lang="en-US" sz="1400">
                <a:cs typeface="Calibri"/>
              </a:rPr>
              <a:t>RS485 Communication: Initializes communication between the sensor and the Arduino Nano 33 IoT board, allowing for data retrieval and sensor control commands.</a:t>
            </a:r>
          </a:p>
          <a:p>
            <a:pPr marL="383540" lvl="1">
              <a:buFont typeface="Courier New" panose="020F0502020204030204" pitchFamily="34" charset="0"/>
              <a:buChar char="o"/>
            </a:pPr>
            <a:r>
              <a:rPr lang="en-US" sz="1400">
                <a:cs typeface="Calibri"/>
              </a:rPr>
              <a:t>Sensor Readings: Retrieves data on soil nutrient levels (NPK), pH, conductivity, temperature, and moisture content from the sensor via RS485 communication.</a:t>
            </a:r>
          </a:p>
          <a:p>
            <a:pPr marL="383540" lvl="1">
              <a:buFont typeface="Courier New" panose="020F0502020204030204" pitchFamily="34" charset="0"/>
              <a:buChar char="o"/>
            </a:pPr>
            <a:r>
              <a:rPr lang="en-US" sz="1400">
                <a:cs typeface="Calibri"/>
              </a:rPr>
              <a:t>Serial Communication: Utilizes UART (Universal Asynchronous Receiver-Transmitter) communication between the Arduino Nano 33 IoT board and the MAX485 module for data exchange.</a:t>
            </a:r>
          </a:p>
          <a:p>
            <a:endParaRPr lang="en-US" sz="1100">
              <a:cs typeface="Calibri"/>
            </a:endParaRPr>
          </a:p>
        </p:txBody>
      </p:sp>
    </p:spTree>
    <p:extLst>
      <p:ext uri="{BB962C8B-B14F-4D97-AF65-F5344CB8AC3E}">
        <p14:creationId xmlns:p14="http://schemas.microsoft.com/office/powerpoint/2010/main" val="396432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6CF8136-A900-9226-69C0-9738B5755A4A}"/>
              </a:ext>
            </a:extLst>
          </p:cNvPr>
          <p:cNvSpPr>
            <a:spLocks noGrp="1"/>
          </p:cNvSpPr>
          <p:nvPr>
            <p:ph type="title"/>
          </p:nvPr>
        </p:nvSpPr>
        <p:spPr>
          <a:xfrm>
            <a:off x="492370" y="516835"/>
            <a:ext cx="3084844" cy="2103875"/>
          </a:xfrm>
        </p:spPr>
        <p:txBody>
          <a:bodyPr>
            <a:normAutofit/>
          </a:bodyPr>
          <a:lstStyle/>
          <a:p>
            <a:r>
              <a:rPr lang="en-US" sz="3600">
                <a:solidFill>
                  <a:srgbClr val="FFFFFF"/>
                </a:solidFill>
              </a:rPr>
              <a:t>Nutrient Subsystem – Design</a:t>
            </a:r>
          </a:p>
        </p:txBody>
      </p:sp>
      <p:sp>
        <p:nvSpPr>
          <p:cNvPr id="3" name="Content Placeholder 2">
            <a:extLst>
              <a:ext uri="{FF2B5EF4-FFF2-40B4-BE49-F238E27FC236}">
                <a16:creationId xmlns:a16="http://schemas.microsoft.com/office/drawing/2014/main" id="{500C7B31-147E-C85D-5835-F86D468EBBED}"/>
              </a:ext>
            </a:extLst>
          </p:cNvPr>
          <p:cNvSpPr>
            <a:spLocks noGrp="1"/>
          </p:cNvSpPr>
          <p:nvPr>
            <p:ph idx="1"/>
          </p:nvPr>
        </p:nvSpPr>
        <p:spPr>
          <a:xfrm>
            <a:off x="492371" y="2653800"/>
            <a:ext cx="3084844" cy="3687365"/>
          </a:xfrm>
        </p:spPr>
        <p:txBody>
          <a:bodyPr>
            <a:normAutofit lnSpcReduction="10000"/>
          </a:bodyPr>
          <a:lstStyle/>
          <a:p>
            <a:r>
              <a:rPr lang="en-US" sz="1100" b="1">
                <a:solidFill>
                  <a:srgbClr val="FFFFFF"/>
                </a:solidFill>
              </a:rPr>
              <a:t>Design Description:</a:t>
            </a:r>
          </a:p>
          <a:p>
            <a:pPr lvl="1">
              <a:buFont typeface="Courier New" panose="02070309020205020404" pitchFamily="49" charset="0"/>
              <a:buChar char="o"/>
            </a:pPr>
            <a:r>
              <a:rPr lang="en-US" sz="1100">
                <a:solidFill>
                  <a:srgbClr val="FFFFFF"/>
                </a:solidFill>
              </a:rPr>
              <a:t>The nutrient monitoring subsystem was initially designed to measure nitrogen, phosphorus and potassium concentrations as well as moisture and pH in the soil then send that information to the PLC through an Arduino Nano 33 IoT via BLE connection. </a:t>
            </a:r>
          </a:p>
          <a:p>
            <a:pPr lvl="1">
              <a:buFont typeface="Courier New" panose="02070309020205020404" pitchFamily="49" charset="0"/>
              <a:buChar char="o"/>
            </a:pPr>
            <a:r>
              <a:rPr lang="en-US" sz="1100">
                <a:solidFill>
                  <a:srgbClr val="FFFFFF"/>
                </a:solidFill>
              </a:rPr>
              <a:t>As designing the system continued, a 6V voltage regulator was added between the Arduino and the battery pack to account for the system’s high current draw and allow for extended use of the system without the risk of falling below the minimum required voltage for the Arduino.</a:t>
            </a:r>
          </a:p>
          <a:p>
            <a:pPr lvl="1">
              <a:buFont typeface="Courier New" panose="02070309020205020404" pitchFamily="49" charset="0"/>
              <a:buChar char="o"/>
            </a:pPr>
            <a:r>
              <a:rPr lang="en-US" sz="1100">
                <a:solidFill>
                  <a:srgbClr val="FFFFFF"/>
                </a:solidFill>
              </a:rPr>
              <a:t>The nutrient system went through several design iterations with each iteration looking to improve upon the lifespan of the battery pack power supply. In its current state it was settled to use a Nisshinbo 6V dc-to-dc converter between the battery pack and the Arduino because it provided the lowest input voltage with the lowest amount of voltage fluctuation of all the converters that were suggested allowing us to utilize 86.7% of each battery’s total voltage reserves.</a:t>
            </a: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a:extLst>
              <a:ext uri="{FF2B5EF4-FFF2-40B4-BE49-F238E27FC236}">
                <a16:creationId xmlns:a16="http://schemas.microsoft.com/office/drawing/2014/main" id="{1D67E15A-2AEE-1DE6-DD74-F1FD79EF33DC}"/>
              </a:ext>
            </a:extLst>
          </p:cNvPr>
          <p:cNvPicPr>
            <a:picLocks noChangeAspect="1"/>
          </p:cNvPicPr>
          <p:nvPr/>
        </p:nvPicPr>
        <p:blipFill>
          <a:blip r:embed="rId2"/>
          <a:stretch>
            <a:fillRect/>
          </a:stretch>
        </p:blipFill>
        <p:spPr>
          <a:xfrm>
            <a:off x="5352138" y="640080"/>
            <a:ext cx="5577840" cy="5577840"/>
          </a:xfrm>
          <a:prstGeom prst="rect">
            <a:avLst/>
          </a:prstGeom>
        </p:spPr>
      </p:pic>
    </p:spTree>
    <p:extLst>
      <p:ext uri="{BB962C8B-B14F-4D97-AF65-F5344CB8AC3E}">
        <p14:creationId xmlns:p14="http://schemas.microsoft.com/office/powerpoint/2010/main" val="2926325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8801B-B6C6-608E-F6F5-332937D2DE6A}"/>
              </a:ext>
            </a:extLst>
          </p:cNvPr>
          <p:cNvSpPr>
            <a:spLocks noGrp="1"/>
          </p:cNvSpPr>
          <p:nvPr>
            <p:ph type="title"/>
          </p:nvPr>
        </p:nvSpPr>
        <p:spPr/>
        <p:txBody>
          <a:bodyPr/>
          <a:lstStyle/>
          <a:p>
            <a:r>
              <a:rPr lang="en-US"/>
              <a:t>Problem and Proposed Solution</a:t>
            </a:r>
          </a:p>
        </p:txBody>
      </p:sp>
      <p:sp>
        <p:nvSpPr>
          <p:cNvPr id="3" name="Content Placeholder 2">
            <a:extLst>
              <a:ext uri="{FF2B5EF4-FFF2-40B4-BE49-F238E27FC236}">
                <a16:creationId xmlns:a16="http://schemas.microsoft.com/office/drawing/2014/main" id="{6807285D-A153-79FF-2ADD-3035BF3A75B1}"/>
              </a:ext>
            </a:extLst>
          </p:cNvPr>
          <p:cNvSpPr>
            <a:spLocks noGrp="1"/>
          </p:cNvSpPr>
          <p:nvPr>
            <p:ph idx="1"/>
          </p:nvPr>
        </p:nvSpPr>
        <p:spPr/>
        <p:txBody>
          <a:bodyPr/>
          <a:lstStyle/>
          <a:p>
            <a:pPr>
              <a:buFont typeface="Arial" panose="020B0604020202020204" pitchFamily="34" charset="0"/>
              <a:buChar char="•"/>
            </a:pPr>
            <a:r>
              <a:rPr lang="en-US"/>
              <a:t> While there are many benefits of a greenhouse, one problem that arises is the need for human assistance to maintain plant growth and overall health of the greenhouse. </a:t>
            </a:r>
          </a:p>
          <a:p>
            <a:pPr>
              <a:buFont typeface="Arial" panose="020B0604020202020204" pitchFamily="34" charset="0"/>
              <a:buChar char="•"/>
            </a:pPr>
            <a:r>
              <a:rPr lang="en-US"/>
              <a:t> The Agricultural Department at Tennessee Tech provided a greenhouse where our team could implement the designs and physical hardware.</a:t>
            </a:r>
          </a:p>
          <a:p>
            <a:pPr>
              <a:buFont typeface="Arial" panose="020B0604020202020204" pitchFamily="34" charset="0"/>
              <a:buChar char="•"/>
            </a:pPr>
            <a:r>
              <a:rPr lang="en-US"/>
              <a:t> One issue our team observed was the lack of wall outlets within the greenhouse. This would mean that most devices would require wireless data transmission and wireless power sources. </a:t>
            </a:r>
          </a:p>
          <a:p>
            <a:pPr>
              <a:buFont typeface="Arial" panose="020B0604020202020204" pitchFamily="34" charset="0"/>
              <a:buChar char="•"/>
            </a:pPr>
            <a:r>
              <a:rPr lang="en-US"/>
              <a:t> Our proposed solution was to provide the greenhouse with the necessary tools and equipment to measure environmental factors without the presence of a human.</a:t>
            </a:r>
          </a:p>
          <a:p>
            <a:pPr>
              <a:buFont typeface="Arial" panose="020B0604020202020204" pitchFamily="34" charset="0"/>
              <a:buChar char="•"/>
            </a:pPr>
            <a:endParaRPr lang="en-US"/>
          </a:p>
        </p:txBody>
      </p:sp>
    </p:spTree>
    <p:extLst>
      <p:ext uri="{BB962C8B-B14F-4D97-AF65-F5344CB8AC3E}">
        <p14:creationId xmlns:p14="http://schemas.microsoft.com/office/powerpoint/2010/main" val="3206563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AF99D-2DDC-E6FE-8CDB-6ED6181B1289}"/>
              </a:ext>
            </a:extLst>
          </p:cNvPr>
          <p:cNvSpPr>
            <a:spLocks noGrp="1"/>
          </p:cNvSpPr>
          <p:nvPr>
            <p:ph type="title"/>
          </p:nvPr>
        </p:nvSpPr>
        <p:spPr>
          <a:xfrm>
            <a:off x="6411685" y="634946"/>
            <a:ext cx="5127171" cy="1450757"/>
          </a:xfrm>
        </p:spPr>
        <p:txBody>
          <a:bodyPr>
            <a:normAutofit/>
          </a:bodyPr>
          <a:lstStyle/>
          <a:p>
            <a:r>
              <a:rPr lang="en-US"/>
              <a:t>Nutrient Schematic</a:t>
            </a:r>
          </a:p>
        </p:txBody>
      </p:sp>
      <p:pic>
        <p:nvPicPr>
          <p:cNvPr id="5" name="Content Placeholder 4" descr="A diagram of a computer&#10;&#10;Description automatically generated">
            <a:extLst>
              <a:ext uri="{FF2B5EF4-FFF2-40B4-BE49-F238E27FC236}">
                <a16:creationId xmlns:a16="http://schemas.microsoft.com/office/drawing/2014/main" id="{B0673F78-0CC5-054D-04C3-9673DEBEC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92" y="665828"/>
            <a:ext cx="5451627" cy="5206303"/>
          </a:xfrm>
          <a:prstGeom prst="rect">
            <a:avLst/>
          </a:prstGeom>
        </p:spPr>
      </p:pic>
      <p:cxnSp>
        <p:nvCxnSpPr>
          <p:cNvPr id="14" name="Straight Connector 13">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E4027E1C-17B2-9828-42D3-69781FB24F00}"/>
              </a:ext>
            </a:extLst>
          </p:cNvPr>
          <p:cNvSpPr>
            <a:spLocks noGrp="1"/>
          </p:cNvSpPr>
          <p:nvPr>
            <p:ph idx="1"/>
          </p:nvPr>
        </p:nvSpPr>
        <p:spPr>
          <a:xfrm>
            <a:off x="6411684" y="2201951"/>
            <a:ext cx="5127172" cy="3670180"/>
          </a:xfrm>
        </p:spPr>
        <p:txBody>
          <a:bodyPr>
            <a:normAutofit fontScale="92500" lnSpcReduction="20000"/>
          </a:bodyPr>
          <a:lstStyle/>
          <a:p>
            <a:r>
              <a:rPr lang="en-US" sz="1400" b="1"/>
              <a:t>Schematic Details:</a:t>
            </a:r>
          </a:p>
          <a:p>
            <a:pPr lvl="1">
              <a:buFont typeface="Courier New" panose="02070309020205020404" pitchFamily="49" charset="0"/>
              <a:buChar char="o"/>
            </a:pPr>
            <a:r>
              <a:rPr lang="en-US" sz="1400"/>
              <a:t>As seen in the schematic provided the cwt-soil-</a:t>
            </a:r>
            <a:r>
              <a:rPr lang="en-US" sz="1400" err="1"/>
              <a:t>npkphcth</a:t>
            </a:r>
            <a:r>
              <a:rPr lang="en-US" sz="1400"/>
              <a:t>-s communicates with the Arduino Nano  33 IoT via rs485 through a max485 translator connected to the Arduino’s Rx, Tx and GPIO pins that is powered via the Arduino’s 5V output pin.</a:t>
            </a:r>
          </a:p>
          <a:p>
            <a:pPr lvl="1">
              <a:buFont typeface="Courier New" panose="02070309020205020404" pitchFamily="49" charset="0"/>
              <a:buChar char="o"/>
            </a:pPr>
            <a:r>
              <a:rPr lang="en-US" sz="1400"/>
              <a:t>Connected to the battery pack and the Arduino is a Nisshinbo DC to DC boost converter that is used to boost the input voltage from the battery pack as the battery voltage decreases over time to maintain a steady input voltage for the Arduino.</a:t>
            </a:r>
          </a:p>
          <a:p>
            <a:pPr lvl="1">
              <a:buFont typeface="Courier New" panose="02070309020205020404" pitchFamily="49" charset="0"/>
              <a:buChar char="o"/>
            </a:pPr>
            <a:r>
              <a:rPr lang="en-US" sz="1400"/>
              <a:t>The Arduino requires a minimum input voltage of 5V which is provided by a battery pack power supply containing 4 1.5V batteries which are connected in series to provide a combined voltage of 6V. However, over time the batteries will slowly begin to lose their voltage as their capacities are drained leading to the pack quickly being unable to provide the minimum voltage for the Arduino.</a:t>
            </a:r>
          </a:p>
          <a:p>
            <a:pPr lvl="1">
              <a:buFont typeface="Courier New" panose="02070309020205020404" pitchFamily="49" charset="0"/>
              <a:buChar char="o"/>
            </a:pPr>
            <a:r>
              <a:rPr lang="en-US" sz="1400"/>
              <a:t>To combat the problem stated above we have elected to add the DC-to-DC converter to provide a steady output of 6V ± 0.15V while taking an input voltages as low as 0.8V with the specific model we have chosen. To further combat this issue a sleep mode function has been added to the Arduino’s code to cycle the system in and out of low power (sleep) mode for 10 seconds every 5 minutes providing a duty cycle of 0.0333.</a:t>
            </a:r>
          </a:p>
          <a:p>
            <a:pPr marL="201168" lvl="1" indent="0">
              <a:buNone/>
            </a:pPr>
            <a:endParaRPr lang="en-US" sz="1100"/>
          </a:p>
        </p:txBody>
      </p:sp>
      <p:sp>
        <p:nvSpPr>
          <p:cNvPr id="16" name="Rectangle 15">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41950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44D567B-0251-6F19-4217-20D87119644A}"/>
              </a:ext>
            </a:extLst>
          </p:cNvPr>
          <p:cNvSpPr>
            <a:spLocks noGrp="1"/>
          </p:cNvSpPr>
          <p:nvPr>
            <p:ph type="title"/>
          </p:nvPr>
        </p:nvSpPr>
        <p:spPr>
          <a:xfrm>
            <a:off x="492370" y="516835"/>
            <a:ext cx="3084844" cy="2103875"/>
          </a:xfrm>
        </p:spPr>
        <p:txBody>
          <a:bodyPr>
            <a:normAutofit/>
          </a:bodyPr>
          <a:lstStyle/>
          <a:p>
            <a:r>
              <a:rPr lang="en-US" sz="3600">
                <a:solidFill>
                  <a:srgbClr val="FFFFFF"/>
                </a:solidFill>
              </a:rPr>
              <a:t>Nutrient Subsystem - Power</a:t>
            </a:r>
          </a:p>
        </p:txBody>
      </p:sp>
      <p:sp>
        <p:nvSpPr>
          <p:cNvPr id="31" name="Content Placeholder 7">
            <a:extLst>
              <a:ext uri="{FF2B5EF4-FFF2-40B4-BE49-F238E27FC236}">
                <a16:creationId xmlns:a16="http://schemas.microsoft.com/office/drawing/2014/main" id="{D0C83458-6A23-0C74-7E91-EBB206718D5A}"/>
              </a:ext>
            </a:extLst>
          </p:cNvPr>
          <p:cNvSpPr>
            <a:spLocks noGrp="1"/>
          </p:cNvSpPr>
          <p:nvPr>
            <p:ph idx="1"/>
          </p:nvPr>
        </p:nvSpPr>
        <p:spPr>
          <a:xfrm>
            <a:off x="492370" y="2653800"/>
            <a:ext cx="3240731" cy="4300673"/>
          </a:xfrm>
        </p:spPr>
        <p:txBody>
          <a:bodyPr>
            <a:normAutofit/>
          </a:bodyPr>
          <a:lstStyle/>
          <a:p>
            <a:pPr lvl="1">
              <a:buFont typeface="Courier New" panose="02070309020205020404" pitchFamily="49" charset="0"/>
              <a:buChar char="o"/>
            </a:pPr>
            <a:r>
              <a:rPr lang="en-US" sz="1200">
                <a:solidFill>
                  <a:srgbClr val="FFFFFF"/>
                </a:solidFill>
              </a:rPr>
              <a:t>Since the converter has a minimum voltage rating of 0.8V we can calculate that each of the 4 batteries would need to supply at least 0.2V of voltage while in series to power the system meaning that approximately 87% of each battery’s total capacity is used while the system has a total current draw of 53.92mA while not in sleep mode and 10.39mA while in sleep mode.</a:t>
            </a:r>
          </a:p>
          <a:p>
            <a:pPr lvl="1">
              <a:buFont typeface="Courier New" panose="02070309020205020404" pitchFamily="49" charset="0"/>
              <a:buChar char="o"/>
            </a:pPr>
            <a:r>
              <a:rPr lang="en-US" sz="1200">
                <a:solidFill>
                  <a:srgbClr val="FFFFFF"/>
                </a:solidFill>
              </a:rPr>
              <a:t>When our duty cycle is applied to our current draw, we determine that the system will draw an average current of 11.841mA. While the battery pack will supply 2200mAH meaning that the system will theoretically last a total of 185.795 hours but with each of the batteries only using 87% of their total capacity we will realistically only be able to see 161.08 hours or 6.71 days of run time before the system falls below the minimum voltage requirements.</a:t>
            </a:r>
          </a:p>
        </p:txBody>
      </p:sp>
      <p:sp>
        <p:nvSpPr>
          <p:cNvPr id="45" name="Rectangle 4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Content Placeholder 3">
            <a:extLst>
              <a:ext uri="{FF2B5EF4-FFF2-40B4-BE49-F238E27FC236}">
                <a16:creationId xmlns:a16="http://schemas.microsoft.com/office/drawing/2014/main" id="{868CA82F-4204-B95F-78E8-33FE8278AB0D}"/>
              </a:ext>
            </a:extLst>
          </p:cNvPr>
          <p:cNvPicPr>
            <a:picLocks noChangeAspect="1"/>
          </p:cNvPicPr>
          <p:nvPr/>
        </p:nvPicPr>
        <p:blipFill>
          <a:blip r:embed="rId2"/>
          <a:stretch>
            <a:fillRect/>
          </a:stretch>
        </p:blipFill>
        <p:spPr>
          <a:xfrm>
            <a:off x="4742017" y="1474551"/>
            <a:ext cx="6798082" cy="3908897"/>
          </a:xfrm>
          <a:prstGeom prst="rect">
            <a:avLst/>
          </a:prstGeom>
        </p:spPr>
      </p:pic>
    </p:spTree>
    <p:extLst>
      <p:ext uri="{BB962C8B-B14F-4D97-AF65-F5344CB8AC3E}">
        <p14:creationId xmlns:p14="http://schemas.microsoft.com/office/powerpoint/2010/main" val="712814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BF1802-AF2D-3A09-071B-8D58F03E5B2D}"/>
              </a:ext>
            </a:extLst>
          </p:cNvPr>
          <p:cNvSpPr>
            <a:spLocks noGrp="1"/>
          </p:cNvSpPr>
          <p:nvPr>
            <p:ph type="title"/>
          </p:nvPr>
        </p:nvSpPr>
        <p:spPr>
          <a:xfrm>
            <a:off x="5181601" y="634946"/>
            <a:ext cx="6368142" cy="1450757"/>
          </a:xfrm>
        </p:spPr>
        <p:txBody>
          <a:bodyPr>
            <a:normAutofit/>
          </a:bodyPr>
          <a:lstStyle/>
          <a:p>
            <a:r>
              <a:rPr lang="en-US"/>
              <a:t>Nutrient Subsystem - Experimentation</a:t>
            </a:r>
          </a:p>
        </p:txBody>
      </p:sp>
      <p:pic>
        <p:nvPicPr>
          <p:cNvPr id="5" name="Picture 4" descr="Green seedling sprouting on the earth">
            <a:extLst>
              <a:ext uri="{FF2B5EF4-FFF2-40B4-BE49-F238E27FC236}">
                <a16:creationId xmlns:a16="http://schemas.microsoft.com/office/drawing/2014/main" id="{F850491C-53C2-B024-0A35-E38367F2D86F}"/>
              </a:ext>
            </a:extLst>
          </p:cNvPr>
          <p:cNvPicPr>
            <a:picLocks noChangeAspect="1"/>
          </p:cNvPicPr>
          <p:nvPr/>
        </p:nvPicPr>
        <p:blipFill rotWithShape="1">
          <a:blip r:embed="rId2"/>
          <a:srcRect l="48827" r="9170"/>
          <a:stretch/>
        </p:blipFill>
        <p:spPr>
          <a:xfrm>
            <a:off x="20" y="-12128"/>
            <a:ext cx="4654276" cy="6870127"/>
          </a:xfrm>
          <a:prstGeom prst="rect">
            <a:avLst/>
          </a:prstGeom>
        </p:spPr>
      </p:pic>
      <p:cxnSp>
        <p:nvCxnSpPr>
          <p:cNvPr id="13" name="Straight Connector 1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A9C0C4-C9D3-8FBD-628A-6296EBB5A329}"/>
              </a:ext>
            </a:extLst>
          </p:cNvPr>
          <p:cNvSpPr>
            <a:spLocks noGrp="1"/>
          </p:cNvSpPr>
          <p:nvPr>
            <p:ph idx="1"/>
          </p:nvPr>
        </p:nvSpPr>
        <p:spPr>
          <a:xfrm>
            <a:off x="5181601" y="2149803"/>
            <a:ext cx="6368142" cy="4536181"/>
          </a:xfrm>
        </p:spPr>
        <p:txBody>
          <a:bodyPr>
            <a:noAutofit/>
          </a:bodyPr>
          <a:lstStyle/>
          <a:p>
            <a:pPr marL="201168" lvl="1" indent="0">
              <a:buNone/>
            </a:pPr>
            <a:r>
              <a:rPr lang="en-US" sz="1200" b="1"/>
              <a:t>Expected Results:</a:t>
            </a:r>
          </a:p>
          <a:p>
            <a:pPr lvl="1">
              <a:buFont typeface="Courier New" panose="02070309020205020404" pitchFamily="49" charset="0"/>
              <a:buChar char="o"/>
            </a:pPr>
            <a:r>
              <a:rPr lang="en-US" sz="1200"/>
              <a:t>The system was expected to be able to read and send data for soil nitrogen, phosphorus and potassium concentrations as well as moisture and pH accurately.</a:t>
            </a:r>
          </a:p>
          <a:p>
            <a:pPr lvl="1">
              <a:buFont typeface="Courier New" panose="02070309020205020404" pitchFamily="49" charset="0"/>
              <a:buChar char="o"/>
            </a:pPr>
            <a:r>
              <a:rPr lang="en-US" sz="1200"/>
              <a:t>The system was meant to have the sensor placed in an area of soil and to read the values listed above continuously for as long as the Arduino was not in sleep mode.</a:t>
            </a:r>
          </a:p>
          <a:p>
            <a:pPr lvl="1">
              <a:buFont typeface="Courier New" panose="02070309020205020404" pitchFamily="49" charset="0"/>
              <a:buChar char="o"/>
            </a:pPr>
            <a:r>
              <a:rPr lang="en-US" sz="1200"/>
              <a:t>The system was then to send the data acquired through the Arduino to the PLC via BLE.</a:t>
            </a:r>
          </a:p>
          <a:p>
            <a:pPr lvl="1">
              <a:buFont typeface="Courier New" panose="02070309020205020404" pitchFamily="49" charset="0"/>
              <a:buChar char="o"/>
            </a:pPr>
            <a:r>
              <a:rPr lang="en-US" sz="1200"/>
              <a:t>Finally, the system would enter sleep mode for a specified amount of time before beginning the cycle again.</a:t>
            </a:r>
            <a:endParaRPr lang="en-US" sz="1200" b="1"/>
          </a:p>
          <a:p>
            <a:pPr marL="201168" lvl="1" indent="0">
              <a:buNone/>
            </a:pPr>
            <a:r>
              <a:rPr lang="en-US" sz="1200" b="1"/>
              <a:t>Recorded Results:</a:t>
            </a:r>
            <a:endParaRPr lang="en-US" sz="1200"/>
          </a:p>
          <a:p>
            <a:pPr lvl="1">
              <a:buFont typeface="Courier New" panose="02070309020205020404" pitchFamily="49" charset="0"/>
              <a:buChar char="o"/>
            </a:pPr>
            <a:r>
              <a:rPr lang="en-US" sz="1200"/>
              <a:t>During experimentation we found that the system can read in and send data for nitrogen and phosphorus reliably, if not entirely accurate, while it struggled to send potassium and moisture data with that data sending 56% and 16% of the time, respectively. </a:t>
            </a:r>
          </a:p>
          <a:p>
            <a:pPr lvl="1">
              <a:buFont typeface="Courier New" panose="02070309020205020404" pitchFamily="49" charset="0"/>
              <a:buChar char="o"/>
            </a:pPr>
            <a:r>
              <a:rPr lang="en-US" sz="1200"/>
              <a:t>When it came to the soil’s pH, the system was unable to send or read the data at all. Instead, the system will read in the pH data as 255 consistently and will not change the value.</a:t>
            </a:r>
          </a:p>
          <a:p>
            <a:pPr lvl="1">
              <a:buFont typeface="Courier New" panose="02070309020205020404" pitchFamily="49" charset="0"/>
              <a:buChar char="o"/>
            </a:pPr>
            <a:r>
              <a:rPr lang="en-US" sz="1200"/>
              <a:t>The unreliability of the system can be blamed upon addressing issues. The sensor that was chosen for the nutrient system provided no datasheet or documentation on what the addresses of the registers for each of the data values were. To make up for this lack of documentation, we used register values from a similar sensor, but they were not completely correct and resulted in the false readings and miscommunications between the sensor and the rest of the system.</a:t>
            </a:r>
          </a:p>
        </p:txBody>
      </p:sp>
    </p:spTree>
    <p:extLst>
      <p:ext uri="{BB962C8B-B14F-4D97-AF65-F5344CB8AC3E}">
        <p14:creationId xmlns:p14="http://schemas.microsoft.com/office/powerpoint/2010/main" val="628981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E7F82259-6DC6-40BE-84AB-3D4BDA537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394"/>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F7655A-71E1-0BA8-63AE-8B3DDE0DB632}"/>
              </a:ext>
            </a:extLst>
          </p:cNvPr>
          <p:cNvSpPr>
            <a:spLocks noGrp="1"/>
          </p:cNvSpPr>
          <p:nvPr>
            <p:ph type="title"/>
          </p:nvPr>
        </p:nvSpPr>
        <p:spPr>
          <a:xfrm>
            <a:off x="828624" y="634946"/>
            <a:ext cx="4821283" cy="1450757"/>
          </a:xfrm>
        </p:spPr>
        <p:txBody>
          <a:bodyPr>
            <a:normAutofit/>
          </a:bodyPr>
          <a:lstStyle/>
          <a:p>
            <a:r>
              <a:rPr lang="en-US" sz="4400"/>
              <a:t>Nutrient Subsystem – Experimental Data</a:t>
            </a:r>
          </a:p>
        </p:txBody>
      </p:sp>
      <p:cxnSp>
        <p:nvCxnSpPr>
          <p:cNvPr id="52" name="Straight Connector 51">
            <a:extLst>
              <a:ext uri="{FF2B5EF4-FFF2-40B4-BE49-F238E27FC236}">
                <a16:creationId xmlns:a16="http://schemas.microsoft.com/office/drawing/2014/main" id="{D8969DA3-1975-44C7-B7ED-053710F945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25071"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10">
            <a:extLst>
              <a:ext uri="{FF2B5EF4-FFF2-40B4-BE49-F238E27FC236}">
                <a16:creationId xmlns:a16="http://schemas.microsoft.com/office/drawing/2014/main" id="{581ED256-CA69-DA9F-591E-59EBDDD641C3}"/>
              </a:ext>
            </a:extLst>
          </p:cNvPr>
          <p:cNvSpPr>
            <a:spLocks noGrp="1"/>
          </p:cNvSpPr>
          <p:nvPr>
            <p:ph idx="1"/>
          </p:nvPr>
        </p:nvSpPr>
        <p:spPr>
          <a:xfrm>
            <a:off x="828624" y="2198914"/>
            <a:ext cx="4821283" cy="3670180"/>
          </a:xfrm>
        </p:spPr>
        <p:txBody>
          <a:bodyPr>
            <a:normAutofit/>
          </a:bodyPr>
          <a:lstStyle/>
          <a:p>
            <a:r>
              <a:rPr lang="en-US" b="1"/>
              <a:t>Data Explanation:</a:t>
            </a:r>
          </a:p>
          <a:p>
            <a:pPr lvl="1">
              <a:buFont typeface="Courier New" panose="02070309020205020404" pitchFamily="49" charset="0"/>
              <a:buChar char="o"/>
            </a:pPr>
            <a:r>
              <a:rPr lang="en-US"/>
              <a:t>As seen in the graphs provided, nitrogen and phosphorus were able to be reliably measured and recorded modt of the time while potassium and moisture were much less reliable in their measurements.</a:t>
            </a:r>
          </a:p>
          <a:p>
            <a:pPr lvl="1">
              <a:buFont typeface="Courier New" panose="02070309020205020404" pitchFamily="49" charset="0"/>
              <a:buChar char="o"/>
            </a:pPr>
            <a:r>
              <a:rPr lang="en-US"/>
              <a:t>The only measurement not shown here is the pH measurement. For that measurement, the sensor was never able to reliably send data to the rest of the system resulting in a graph much like the latter half of the moisture graph with all points having a value of 255.</a:t>
            </a:r>
          </a:p>
        </p:txBody>
      </p:sp>
      <p:sp>
        <p:nvSpPr>
          <p:cNvPr id="54" name="Rectangle 53">
            <a:extLst>
              <a:ext uri="{FF2B5EF4-FFF2-40B4-BE49-F238E27FC236}">
                <a16:creationId xmlns:a16="http://schemas.microsoft.com/office/drawing/2014/main" id="{35490A1A-AA28-463A-AA3C-C84B88ED54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4358" y="691672"/>
            <a:ext cx="2636076" cy="245107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blue line&#10;&#10;Description automatically generated">
            <a:extLst>
              <a:ext uri="{FF2B5EF4-FFF2-40B4-BE49-F238E27FC236}">
                <a16:creationId xmlns:a16="http://schemas.microsoft.com/office/drawing/2014/main" id="{DE506A69-2282-1007-C131-D55B567568D1}"/>
              </a:ext>
            </a:extLst>
          </p:cNvPr>
          <p:cNvPicPr>
            <a:picLocks noChangeAspect="1"/>
          </p:cNvPicPr>
          <p:nvPr/>
        </p:nvPicPr>
        <p:blipFill>
          <a:blip r:embed="rId2"/>
          <a:stretch>
            <a:fillRect/>
          </a:stretch>
        </p:blipFill>
        <p:spPr>
          <a:xfrm>
            <a:off x="6280630" y="1240437"/>
            <a:ext cx="2305160" cy="1383095"/>
          </a:xfrm>
          <a:prstGeom prst="rect">
            <a:avLst/>
          </a:prstGeom>
        </p:spPr>
      </p:pic>
      <p:sp>
        <p:nvSpPr>
          <p:cNvPr id="56" name="Rectangle 55">
            <a:extLst>
              <a:ext uri="{FF2B5EF4-FFF2-40B4-BE49-F238E27FC236}">
                <a16:creationId xmlns:a16="http://schemas.microsoft.com/office/drawing/2014/main" id="{9CBAC0BF-B249-46F8-B6CE-50488DCA1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8185" y="691673"/>
            <a:ext cx="2644595" cy="245107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a line&#10;&#10;Description automatically generated">
            <a:extLst>
              <a:ext uri="{FF2B5EF4-FFF2-40B4-BE49-F238E27FC236}">
                <a16:creationId xmlns:a16="http://schemas.microsoft.com/office/drawing/2014/main" id="{B1DCFA47-12CB-DA2E-5627-09BDAA0B8B0C}"/>
              </a:ext>
            </a:extLst>
          </p:cNvPr>
          <p:cNvPicPr>
            <a:picLocks noChangeAspect="1"/>
          </p:cNvPicPr>
          <p:nvPr/>
        </p:nvPicPr>
        <p:blipFill>
          <a:blip r:embed="rId3"/>
          <a:stretch>
            <a:fillRect/>
          </a:stretch>
        </p:blipFill>
        <p:spPr>
          <a:xfrm>
            <a:off x="9060532" y="1245152"/>
            <a:ext cx="2339902" cy="1409790"/>
          </a:xfrm>
          <a:prstGeom prst="rect">
            <a:avLst/>
          </a:prstGeom>
        </p:spPr>
      </p:pic>
      <p:sp>
        <p:nvSpPr>
          <p:cNvPr id="49" name="Rectangle 48">
            <a:extLst>
              <a:ext uri="{FF2B5EF4-FFF2-40B4-BE49-F238E27FC236}">
                <a16:creationId xmlns:a16="http://schemas.microsoft.com/office/drawing/2014/main" id="{983DEAAD-C42F-417F-96C1-36AC52AA5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4358" y="3345545"/>
            <a:ext cx="2631017" cy="2481832"/>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with a line&#10;&#10;Description automatically generated">
            <a:extLst>
              <a:ext uri="{FF2B5EF4-FFF2-40B4-BE49-F238E27FC236}">
                <a16:creationId xmlns:a16="http://schemas.microsoft.com/office/drawing/2014/main" id="{EC9F9DB4-DC94-1AE6-CE20-114C68C582A1}"/>
              </a:ext>
            </a:extLst>
          </p:cNvPr>
          <p:cNvPicPr>
            <a:picLocks noChangeAspect="1"/>
          </p:cNvPicPr>
          <p:nvPr/>
        </p:nvPicPr>
        <p:blipFill>
          <a:blip r:embed="rId4"/>
          <a:stretch>
            <a:fillRect/>
          </a:stretch>
        </p:blipFill>
        <p:spPr>
          <a:xfrm>
            <a:off x="6280630" y="3896730"/>
            <a:ext cx="2309420" cy="1391425"/>
          </a:xfrm>
          <a:prstGeom prst="rect">
            <a:avLst/>
          </a:prstGeom>
        </p:spPr>
      </p:pic>
      <p:sp>
        <p:nvSpPr>
          <p:cNvPr id="51" name="Rectangle 50">
            <a:extLst>
              <a:ext uri="{FF2B5EF4-FFF2-40B4-BE49-F238E27FC236}">
                <a16:creationId xmlns:a16="http://schemas.microsoft.com/office/drawing/2014/main" id="{69259C9E-EB60-4136-BFB3-C6AA8EABC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8185" y="3336707"/>
            <a:ext cx="2644595" cy="249067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of a graph showing the amount of water in the amount of water&#10;&#10;Description automatically generated with medium confidence">
            <a:extLst>
              <a:ext uri="{FF2B5EF4-FFF2-40B4-BE49-F238E27FC236}">
                <a16:creationId xmlns:a16="http://schemas.microsoft.com/office/drawing/2014/main" id="{1B38D873-9359-A009-9125-EBAAC1B1B6DA}"/>
              </a:ext>
            </a:extLst>
          </p:cNvPr>
          <p:cNvPicPr>
            <a:picLocks noChangeAspect="1"/>
          </p:cNvPicPr>
          <p:nvPr/>
        </p:nvPicPr>
        <p:blipFill>
          <a:blip r:embed="rId5"/>
          <a:stretch>
            <a:fillRect/>
          </a:stretch>
        </p:blipFill>
        <p:spPr>
          <a:xfrm>
            <a:off x="9060532" y="3902558"/>
            <a:ext cx="2331368" cy="1398820"/>
          </a:xfrm>
          <a:prstGeom prst="rect">
            <a:avLst/>
          </a:prstGeom>
        </p:spPr>
      </p:pic>
      <p:sp>
        <p:nvSpPr>
          <p:cNvPr id="53" name="Rectangle 52">
            <a:extLst>
              <a:ext uri="{FF2B5EF4-FFF2-40B4-BE49-F238E27FC236}">
                <a16:creationId xmlns:a16="http://schemas.microsoft.com/office/drawing/2014/main" id="{C44B207C-AE62-4FA8-B469-5E0EDADF8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5" name="Rectangle 54">
            <a:extLst>
              <a:ext uri="{FF2B5EF4-FFF2-40B4-BE49-F238E27FC236}">
                <a16:creationId xmlns:a16="http://schemas.microsoft.com/office/drawing/2014/main" id="{BE1354F6-7F92-40AE-A769-AC17DBD95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556765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56FE-EDDC-D279-F090-9C3D8BA7E164}"/>
              </a:ext>
            </a:extLst>
          </p:cNvPr>
          <p:cNvSpPr>
            <a:spLocks noGrp="1"/>
          </p:cNvSpPr>
          <p:nvPr>
            <p:ph type="title"/>
          </p:nvPr>
        </p:nvSpPr>
        <p:spPr>
          <a:xfrm>
            <a:off x="1097280" y="286603"/>
            <a:ext cx="10058400" cy="1450757"/>
          </a:xfrm>
        </p:spPr>
        <p:txBody>
          <a:bodyPr>
            <a:normAutofit/>
          </a:bodyPr>
          <a:lstStyle/>
          <a:p>
            <a:r>
              <a:rPr lang="en-US">
                <a:cs typeface="Calibri Light"/>
              </a:rPr>
              <a:t>PLC and HMI Programming via Ethernet</a:t>
            </a:r>
            <a:endParaRPr lang="en-US"/>
          </a:p>
        </p:txBody>
      </p:sp>
      <p:pic>
        <p:nvPicPr>
          <p:cNvPr id="4" name="Picture 3" descr="A close-up of several cables&#10;&#10;Description automatically generated">
            <a:extLst>
              <a:ext uri="{FF2B5EF4-FFF2-40B4-BE49-F238E27FC236}">
                <a16:creationId xmlns:a16="http://schemas.microsoft.com/office/drawing/2014/main" id="{83CADEA4-540F-9F9A-FBDF-58A02A2D6DF6}"/>
              </a:ext>
            </a:extLst>
          </p:cNvPr>
          <p:cNvPicPr>
            <a:picLocks noChangeAspect="1"/>
          </p:cNvPicPr>
          <p:nvPr/>
        </p:nvPicPr>
        <p:blipFill rotWithShape="1">
          <a:blip r:embed="rId2"/>
          <a:srcRect l="21269" r="6283"/>
          <a:stretch/>
        </p:blipFill>
        <p:spPr>
          <a:xfrm>
            <a:off x="1076432" y="1916318"/>
            <a:ext cx="3094997" cy="3471012"/>
          </a:xfrm>
          <a:prstGeom prst="rect">
            <a:avLst/>
          </a:prstGeom>
        </p:spPr>
      </p:pic>
      <p:sp>
        <p:nvSpPr>
          <p:cNvPr id="3" name="Content Placeholder 2">
            <a:extLst>
              <a:ext uri="{FF2B5EF4-FFF2-40B4-BE49-F238E27FC236}">
                <a16:creationId xmlns:a16="http://schemas.microsoft.com/office/drawing/2014/main" id="{0CE7418A-B718-3339-94FB-B40FE6202A2A}"/>
              </a:ext>
            </a:extLst>
          </p:cNvPr>
          <p:cNvSpPr>
            <a:spLocks noGrp="1"/>
          </p:cNvSpPr>
          <p:nvPr>
            <p:ph idx="1"/>
          </p:nvPr>
        </p:nvSpPr>
        <p:spPr>
          <a:xfrm>
            <a:off x="4639733" y="1845734"/>
            <a:ext cx="6515947" cy="4023360"/>
          </a:xfrm>
        </p:spPr>
        <p:txBody>
          <a:bodyPr vert="horz" lIns="0" tIns="45720" rIns="0" bIns="45720" rtlCol="0">
            <a:normAutofit fontScale="92500" lnSpcReduction="10000"/>
          </a:bodyPr>
          <a:lstStyle/>
          <a:p>
            <a:r>
              <a:rPr lang="en-US" sz="1400" b="1">
                <a:cs typeface="Calibri"/>
              </a:rPr>
              <a:t>Overview:</a:t>
            </a:r>
          </a:p>
          <a:p>
            <a:pPr marL="383540" lvl="1">
              <a:buFont typeface="Courier New" panose="020F0502020204030204" pitchFamily="34" charset="0"/>
              <a:buChar char="o"/>
            </a:pPr>
            <a:r>
              <a:rPr lang="en-US" sz="1400">
                <a:cs typeface="Calibri"/>
              </a:rPr>
              <a:t>The PLC (Programmable Logic Controller) and HMI (Human-Machine Interface) are integral components of our autonomous greenhouse system.</a:t>
            </a:r>
          </a:p>
          <a:p>
            <a:pPr marL="383540" lvl="1">
              <a:buFont typeface="Courier New" panose="020F0502020204030204" pitchFamily="34" charset="0"/>
              <a:buChar char="o"/>
            </a:pPr>
            <a:r>
              <a:rPr lang="en-US" sz="1400">
                <a:cs typeface="Calibri"/>
              </a:rPr>
              <a:t>They are interconnected via Ethernet using an Ethernet switch, facilitating communication between the two devices and the PC.</a:t>
            </a:r>
          </a:p>
          <a:p>
            <a:r>
              <a:rPr lang="en-US" sz="1400" b="1">
                <a:cs typeface="Calibri"/>
              </a:rPr>
              <a:t>Configuration Process:</a:t>
            </a:r>
            <a:endParaRPr lang="en-US" sz="1400" b="1"/>
          </a:p>
          <a:p>
            <a:pPr marL="383540" lvl="1">
              <a:buFont typeface="Courier New" panose="020F0502020204030204" pitchFamily="34" charset="0"/>
              <a:buChar char="o"/>
            </a:pPr>
            <a:r>
              <a:rPr lang="en-US" sz="1400">
                <a:cs typeface="Calibri"/>
              </a:rPr>
              <a:t>Assigned IP Addresses: We assigned unique IP addresses to both the PLC and HMI, allowing their distinct identities on the network.</a:t>
            </a:r>
          </a:p>
          <a:p>
            <a:pPr marL="383540" lvl="1">
              <a:buFont typeface="Courier New" panose="020F0502020204030204" pitchFamily="34" charset="0"/>
              <a:buChar char="o"/>
            </a:pPr>
            <a:r>
              <a:rPr lang="en-US" sz="1400">
                <a:cs typeface="Calibri"/>
              </a:rPr>
              <a:t>Utilized PC's Private IP Address: Matched the first 8 digits of the IP addresses with the PC's private IP address.</a:t>
            </a:r>
          </a:p>
          <a:p>
            <a:pPr marL="383540" lvl="1">
              <a:buFont typeface="Courier New" panose="020F0502020204030204" pitchFamily="34" charset="0"/>
              <a:buChar char="o"/>
            </a:pPr>
            <a:r>
              <a:rPr lang="en-US" sz="1400">
                <a:cs typeface="Calibri"/>
              </a:rPr>
              <a:t>Differentiation: Differed the last 2 digits of the IP address between the PLC and HMI.</a:t>
            </a:r>
          </a:p>
          <a:p>
            <a:pPr marL="383540" lvl="1">
              <a:buFont typeface="Courier New" panose="020F0502020204030204" pitchFamily="34" charset="0"/>
              <a:buChar char="o"/>
            </a:pPr>
            <a:r>
              <a:rPr lang="en-US" sz="1400">
                <a:cs typeface="Calibri"/>
              </a:rPr>
              <a:t>Subnet Mask and Gateway: Configured the subnet mask and gateway settings to match on all three devices, enabling communication within the local network.</a:t>
            </a:r>
          </a:p>
          <a:p>
            <a:r>
              <a:rPr lang="en-US" sz="1400" b="1">
                <a:cs typeface="Calibri"/>
              </a:rPr>
              <a:t>Achievements:</a:t>
            </a:r>
            <a:endParaRPr lang="en-US" sz="1400" b="1"/>
          </a:p>
          <a:p>
            <a:pPr marL="383540" lvl="1">
              <a:buFont typeface="Courier New" panose="020F0502020204030204" pitchFamily="34" charset="0"/>
              <a:buChar char="o"/>
            </a:pPr>
            <a:r>
              <a:rPr lang="en-US" sz="1400">
                <a:cs typeface="Calibri"/>
              </a:rPr>
              <a:t>Seamless Communication: Enabled communication between the PLC, HMI, and PC, allowing data exchange and control functionalities.</a:t>
            </a:r>
          </a:p>
          <a:p>
            <a:pPr marL="383540" lvl="1">
              <a:buFont typeface="Courier New" panose="020F0502020204030204" pitchFamily="34" charset="0"/>
              <a:buChar char="o"/>
            </a:pPr>
            <a:r>
              <a:rPr lang="en-US" sz="1400">
                <a:cs typeface="Calibri"/>
              </a:rPr>
              <a:t>HMI Display Integration: Programmed the PLC to communicate with the HMI, allowing real-time visualization of data and control parameters.</a:t>
            </a:r>
          </a:p>
          <a:p>
            <a:endParaRPr lang="en-US" sz="1100">
              <a:cs typeface="Calibri"/>
            </a:endParaRPr>
          </a:p>
        </p:txBody>
      </p:sp>
    </p:spTree>
    <p:extLst>
      <p:ext uri="{BB962C8B-B14F-4D97-AF65-F5344CB8AC3E}">
        <p14:creationId xmlns:p14="http://schemas.microsoft.com/office/powerpoint/2010/main" val="3999728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2C87E1-2E7A-035A-E253-CB1E55E52289}"/>
              </a:ext>
            </a:extLst>
          </p:cNvPr>
          <p:cNvSpPr>
            <a:spLocks noGrp="1"/>
          </p:cNvSpPr>
          <p:nvPr>
            <p:ph type="title"/>
          </p:nvPr>
        </p:nvSpPr>
        <p:spPr>
          <a:xfrm>
            <a:off x="5144679" y="634946"/>
            <a:ext cx="6405063" cy="1450757"/>
          </a:xfrm>
        </p:spPr>
        <p:txBody>
          <a:bodyPr>
            <a:normAutofit/>
          </a:bodyPr>
          <a:lstStyle/>
          <a:p>
            <a:r>
              <a:rPr lang="en-US">
                <a:cs typeface="Calibri Light"/>
              </a:rPr>
              <a:t>PLC &amp; HMI - Design</a:t>
            </a:r>
            <a:endParaRPr lang="en-US"/>
          </a:p>
        </p:txBody>
      </p:sp>
      <p:pic>
        <p:nvPicPr>
          <p:cNvPr id="4" name="Picture 3" descr="A diagram of a machine&#10;&#10;Description automatically generated">
            <a:extLst>
              <a:ext uri="{FF2B5EF4-FFF2-40B4-BE49-F238E27FC236}">
                <a16:creationId xmlns:a16="http://schemas.microsoft.com/office/drawing/2014/main" id="{7D8BDCCF-E996-D8B3-DCC8-7ED2FF531EEB}"/>
              </a:ext>
            </a:extLst>
          </p:cNvPr>
          <p:cNvPicPr>
            <a:picLocks noChangeAspect="1"/>
          </p:cNvPicPr>
          <p:nvPr/>
        </p:nvPicPr>
        <p:blipFill>
          <a:blip r:embed="rId2"/>
          <a:stretch>
            <a:fillRect/>
          </a:stretch>
        </p:blipFill>
        <p:spPr>
          <a:xfrm>
            <a:off x="724662" y="581098"/>
            <a:ext cx="3838970" cy="2476136"/>
          </a:xfrm>
          <a:prstGeom prst="rect">
            <a:avLst/>
          </a:prstGeom>
        </p:spPr>
      </p:pic>
      <p:cxnSp>
        <p:nvCxnSpPr>
          <p:cNvPr id="12" name="Straight Connector 11">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blueprint of a machine&#10;&#10;Description automatically generated">
            <a:extLst>
              <a:ext uri="{FF2B5EF4-FFF2-40B4-BE49-F238E27FC236}">
                <a16:creationId xmlns:a16="http://schemas.microsoft.com/office/drawing/2014/main" id="{A55E89C6-7C26-82F7-1E8A-9AF4151A4EE4}"/>
              </a:ext>
            </a:extLst>
          </p:cNvPr>
          <p:cNvPicPr>
            <a:picLocks noChangeAspect="1"/>
          </p:cNvPicPr>
          <p:nvPr/>
        </p:nvPicPr>
        <p:blipFill>
          <a:blip r:embed="rId3"/>
          <a:stretch>
            <a:fillRect/>
          </a:stretch>
        </p:blipFill>
        <p:spPr>
          <a:xfrm>
            <a:off x="843321" y="3218101"/>
            <a:ext cx="3601652" cy="2476136"/>
          </a:xfrm>
          <a:prstGeom prst="rect">
            <a:avLst/>
          </a:prstGeom>
        </p:spPr>
      </p:pic>
      <p:sp>
        <p:nvSpPr>
          <p:cNvPr id="3" name="Content Placeholder 2">
            <a:extLst>
              <a:ext uri="{FF2B5EF4-FFF2-40B4-BE49-F238E27FC236}">
                <a16:creationId xmlns:a16="http://schemas.microsoft.com/office/drawing/2014/main" id="{F8D1B088-03B3-6B7E-2A19-A06AA76E0A05}"/>
              </a:ext>
            </a:extLst>
          </p:cNvPr>
          <p:cNvSpPr>
            <a:spLocks noGrp="1"/>
          </p:cNvSpPr>
          <p:nvPr>
            <p:ph idx="1"/>
          </p:nvPr>
        </p:nvSpPr>
        <p:spPr>
          <a:xfrm>
            <a:off x="5144679" y="2198914"/>
            <a:ext cx="6405063" cy="3670180"/>
          </a:xfrm>
        </p:spPr>
        <p:txBody>
          <a:bodyPr>
            <a:normAutofit/>
          </a:bodyPr>
          <a:lstStyle/>
          <a:p>
            <a:r>
              <a:rPr lang="en-US" sz="1600" b="1"/>
              <a:t>PLC</a:t>
            </a:r>
            <a:r>
              <a:rPr lang="en-US" sz="1600"/>
              <a:t> </a:t>
            </a:r>
            <a:r>
              <a:rPr lang="en-US" sz="1600" b="1"/>
              <a:t>Design Explanation:</a:t>
            </a:r>
          </a:p>
          <a:p>
            <a:pPr lvl="1">
              <a:buFont typeface="Courier New" panose="02070309020205020404" pitchFamily="49" charset="0"/>
              <a:buChar char="o"/>
            </a:pPr>
            <a:r>
              <a:rPr lang="en-US" sz="1600"/>
              <a:t>The PLC was initially designed to be able to connect to at least 3 external Arduino Nano 33 IoTs to receive data from the individual systems and to send commands to the systems all via BLE connection.</a:t>
            </a:r>
          </a:p>
          <a:p>
            <a:pPr lvl="1">
              <a:buFont typeface="Courier New" panose="02070309020205020404" pitchFamily="49" charset="0"/>
              <a:buChar char="o"/>
            </a:pPr>
            <a:r>
              <a:rPr lang="en-US" sz="1600"/>
              <a:t>As design on the PLC progressed, we realized that the PLC itself was unable to send or receive data via BLE and therefore an additional Arduino was added to the PLC system itself to send and receive via BLE. </a:t>
            </a:r>
          </a:p>
          <a:p>
            <a:pPr marL="201168" lvl="1" indent="0">
              <a:buNone/>
            </a:pPr>
            <a:r>
              <a:rPr lang="en-US" sz="1600" b="1"/>
              <a:t>HMI Design Explanation:</a:t>
            </a:r>
          </a:p>
          <a:p>
            <a:pPr lvl="1">
              <a:buFont typeface="Courier New" panose="02070309020205020404" pitchFamily="49" charset="0"/>
              <a:buChar char="o"/>
            </a:pPr>
            <a:r>
              <a:rPr lang="en-US" sz="1600"/>
              <a:t>The HMI was initially designed to receive data from the PLC and display said data via the HMI’s screen and menus. The HMI was also designed to allow users to change between menus and issue commands to the systems through the PLC via the HMI’s 5 function buttons located at the bottom of the HMI casing. </a:t>
            </a:r>
          </a:p>
        </p:txBody>
      </p:sp>
      <p:sp>
        <p:nvSpPr>
          <p:cNvPr id="14" name="Rectangle 13">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342460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9FF22-C272-221E-36B7-385D436C8CE2}"/>
              </a:ext>
            </a:extLst>
          </p:cNvPr>
          <p:cNvSpPr>
            <a:spLocks noGrp="1"/>
          </p:cNvSpPr>
          <p:nvPr>
            <p:ph type="title"/>
          </p:nvPr>
        </p:nvSpPr>
        <p:spPr/>
        <p:txBody>
          <a:bodyPr/>
          <a:lstStyle/>
          <a:p>
            <a:r>
              <a:rPr lang="en-US"/>
              <a:t>PLC &amp; HMI - Experimentation</a:t>
            </a:r>
          </a:p>
        </p:txBody>
      </p:sp>
      <p:sp>
        <p:nvSpPr>
          <p:cNvPr id="3" name="Content Placeholder 2">
            <a:extLst>
              <a:ext uri="{FF2B5EF4-FFF2-40B4-BE49-F238E27FC236}">
                <a16:creationId xmlns:a16="http://schemas.microsoft.com/office/drawing/2014/main" id="{EC56ECD5-7BDE-8517-96E0-62C782272361}"/>
              </a:ext>
            </a:extLst>
          </p:cNvPr>
          <p:cNvSpPr>
            <a:spLocks noGrp="1"/>
          </p:cNvSpPr>
          <p:nvPr>
            <p:ph idx="1"/>
          </p:nvPr>
        </p:nvSpPr>
        <p:spPr/>
        <p:txBody>
          <a:bodyPr vert="horz" lIns="0" tIns="45720" rIns="0" bIns="45720" rtlCol="0" anchor="t">
            <a:normAutofit/>
          </a:bodyPr>
          <a:lstStyle/>
          <a:p>
            <a:pPr>
              <a:buFont typeface="Courier New" panose="020F0502020204030204" pitchFamily="34" charset="0"/>
              <a:buChar char="o"/>
            </a:pPr>
            <a:r>
              <a:rPr lang="en-US">
                <a:ea typeface="Calibri" panose="020F0502020204030204"/>
                <a:cs typeface="Calibri" panose="020F0502020204030204"/>
              </a:rPr>
              <a:t>The PLC was able to send to the EA3-S3ML HMI. After many attempts, through matching IP addresses and subnets, we managed to allow the EA3-S3ML to display values connected the HMI by address in real time. </a:t>
            </a:r>
          </a:p>
          <a:p>
            <a:pPr>
              <a:buFont typeface="Courier New" panose="020F0502020204030204" pitchFamily="34" charset="0"/>
              <a:buChar char="o"/>
            </a:pPr>
            <a:r>
              <a:rPr lang="en-US">
                <a:ea typeface="Calibri" panose="020F0502020204030204"/>
                <a:cs typeface="Calibri" panose="020F0502020204030204"/>
              </a:rPr>
              <a:t>We could not get the ladder logic to take in the ASCII sent from the </a:t>
            </a:r>
            <a:r>
              <a:rPr lang="en-US" err="1">
                <a:ea typeface="Calibri" panose="020F0502020204030204"/>
                <a:cs typeface="Calibri" panose="020F0502020204030204"/>
              </a:rPr>
              <a:t>arduino</a:t>
            </a:r>
            <a:r>
              <a:rPr lang="en-US">
                <a:ea typeface="Calibri" panose="020F0502020204030204"/>
                <a:cs typeface="Calibri" panose="020F0502020204030204"/>
              </a:rPr>
              <a:t> even when using the given functions for doing said protocol. The PLC would display that is receiving via RS-232, but we could not get the value to stick to an address in the PLC.</a:t>
            </a:r>
          </a:p>
          <a:p>
            <a:pPr>
              <a:buFont typeface="Courier New" panose="020F0502020204030204" pitchFamily="34" charset="0"/>
              <a:buChar char="o"/>
            </a:pPr>
            <a:r>
              <a:rPr lang="en-US">
                <a:ea typeface="Calibri" panose="020F0502020204030204"/>
                <a:cs typeface="Calibri" panose="020F0502020204030204"/>
              </a:rPr>
              <a:t>The HMI was coded to move between screens which would each display different values that would be held for each subsystem. The 1 second clock was used to prove connection via HMI and PLC that displayed in real time.</a:t>
            </a:r>
          </a:p>
        </p:txBody>
      </p:sp>
    </p:spTree>
    <p:extLst>
      <p:ext uri="{BB962C8B-B14F-4D97-AF65-F5344CB8AC3E}">
        <p14:creationId xmlns:p14="http://schemas.microsoft.com/office/powerpoint/2010/main" val="1121101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784C8-5BF3-B892-7D68-407A41185330}"/>
              </a:ext>
            </a:extLst>
          </p:cNvPr>
          <p:cNvSpPr>
            <a:spLocks noGrp="1"/>
          </p:cNvSpPr>
          <p:nvPr>
            <p:ph type="title"/>
          </p:nvPr>
        </p:nvSpPr>
        <p:spPr>
          <a:xfrm>
            <a:off x="6411685" y="634946"/>
            <a:ext cx="5127171" cy="1450757"/>
          </a:xfrm>
        </p:spPr>
        <p:txBody>
          <a:bodyPr vert="horz" lIns="91440" tIns="45720" rIns="91440" bIns="45720" rtlCol="0" anchor="b">
            <a:normAutofit/>
          </a:bodyPr>
          <a:lstStyle/>
          <a:p>
            <a:r>
              <a:rPr lang="en-US"/>
              <a:t>PLC Schematic</a:t>
            </a:r>
          </a:p>
        </p:txBody>
      </p:sp>
      <p:pic>
        <p:nvPicPr>
          <p:cNvPr id="4" name="Content Placeholder 3">
            <a:extLst>
              <a:ext uri="{FF2B5EF4-FFF2-40B4-BE49-F238E27FC236}">
                <a16:creationId xmlns:a16="http://schemas.microsoft.com/office/drawing/2014/main" id="{68503F50-90FD-2ED1-B8D7-4645F154C8B7}"/>
              </a:ext>
            </a:extLst>
          </p:cNvPr>
          <p:cNvPicPr>
            <a:picLocks noChangeAspect="1"/>
          </p:cNvPicPr>
          <p:nvPr/>
        </p:nvPicPr>
        <p:blipFill rotWithShape="1">
          <a:blip r:embed="rId2">
            <a:extLst>
              <a:ext uri="{28A0092B-C50C-407E-A947-70E740481C1C}">
                <a14:useLocalDpi xmlns:a14="http://schemas.microsoft.com/office/drawing/2010/main" val="0"/>
              </a:ext>
            </a:extLst>
          </a:blip>
          <a:srcRect l="17073" r="15179" b="-2"/>
          <a:stretch/>
        </p:blipFill>
        <p:spPr>
          <a:xfrm>
            <a:off x="1591419" y="645106"/>
            <a:ext cx="3555172" cy="5247747"/>
          </a:xfrm>
          <a:prstGeom prst="rect">
            <a:avLst/>
          </a:prstGeom>
        </p:spPr>
      </p:pic>
      <p:cxnSp>
        <p:nvCxnSpPr>
          <p:cNvPr id="22" name="Straight Connector 2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E03CF29-CB89-D2E0-8335-75011A9A08BB}"/>
              </a:ext>
            </a:extLst>
          </p:cNvPr>
          <p:cNvSpPr txBox="1"/>
          <p:nvPr/>
        </p:nvSpPr>
        <p:spPr>
          <a:xfrm>
            <a:off x="6411684" y="2198914"/>
            <a:ext cx="5127172" cy="3670180"/>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2000" b="1">
                <a:solidFill>
                  <a:schemeClr val="tx1">
                    <a:lumMod val="75000"/>
                    <a:lumOff val="25000"/>
                  </a:schemeClr>
                </a:solidFill>
              </a:rPr>
              <a:t>PLC Description:</a:t>
            </a:r>
          </a:p>
          <a:p>
            <a:pPr marL="171450" indent="-171450" defTabSz="914400">
              <a:lnSpc>
                <a:spcPct val="90000"/>
              </a:lnSpc>
              <a:spcAft>
                <a:spcPts val="600"/>
              </a:spcAft>
              <a:buClr>
                <a:schemeClr val="accent1"/>
              </a:buClr>
              <a:buFont typeface="Calibri" panose="020F0502020204030204" pitchFamily="34" charset="0"/>
              <a:buChar char="o"/>
            </a:pPr>
            <a:r>
              <a:rPr lang="en-US" sz="2000">
                <a:solidFill>
                  <a:schemeClr val="tx1">
                    <a:lumMod val="75000"/>
                    <a:lumOff val="25000"/>
                  </a:schemeClr>
                </a:solidFill>
              </a:rPr>
              <a:t>As seen to the left, the PLC is connected to a 24V power supply and then connected to an Arduino Nano 33 IoT via a rs232 to TTL translator which is then further connected to the Arduino’s of each of the subsystems via a BLE connection.</a:t>
            </a:r>
          </a:p>
          <a:p>
            <a:pPr marL="171450" indent="-171450" defTabSz="914400">
              <a:lnSpc>
                <a:spcPct val="90000"/>
              </a:lnSpc>
              <a:spcAft>
                <a:spcPts val="600"/>
              </a:spcAft>
              <a:buClr>
                <a:schemeClr val="accent1"/>
              </a:buClr>
              <a:buFont typeface="Calibri" panose="020F0502020204030204" pitchFamily="34" charset="0"/>
              <a:buChar char="o"/>
            </a:pPr>
            <a:r>
              <a:rPr lang="en-US" sz="2000">
                <a:solidFill>
                  <a:schemeClr val="tx1">
                    <a:lumMod val="75000"/>
                    <a:lumOff val="25000"/>
                  </a:schemeClr>
                </a:solidFill>
              </a:rPr>
              <a:t>The PLC is connected to the Arduino Nano 33 IoT to be able to send commands and receive data from the other subsystems wirelessly as the PLC itself does not support BLE connection. </a:t>
            </a:r>
          </a:p>
        </p:txBody>
      </p:sp>
      <p:sp>
        <p:nvSpPr>
          <p:cNvPr id="24" name="Rectangle 2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Content Placeholder 30">
            <a:extLst>
              <a:ext uri="{FF2B5EF4-FFF2-40B4-BE49-F238E27FC236}">
                <a16:creationId xmlns:a16="http://schemas.microsoft.com/office/drawing/2014/main" id="{6B6EAF52-5453-E849-28A8-6BF2C4086148}"/>
              </a:ext>
            </a:extLst>
          </p:cNvPr>
          <p:cNvSpPr>
            <a:spLocks noGrp="1"/>
          </p:cNvSpPr>
          <p:nvPr/>
        </p:nvSpPr>
        <p:spPr>
          <a:xfrm>
            <a:off x="1066800" y="1417320"/>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a:p>
        </p:txBody>
      </p:sp>
    </p:spTree>
    <p:extLst>
      <p:ext uri="{BB962C8B-B14F-4D97-AF65-F5344CB8AC3E}">
        <p14:creationId xmlns:p14="http://schemas.microsoft.com/office/powerpoint/2010/main" val="2813138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24A197-803B-1DC2-B264-CD7AB6A1BE27}"/>
              </a:ext>
            </a:extLst>
          </p:cNvPr>
          <p:cNvSpPr>
            <a:spLocks noGrp="1"/>
          </p:cNvSpPr>
          <p:nvPr>
            <p:ph type="title"/>
          </p:nvPr>
        </p:nvSpPr>
        <p:spPr>
          <a:xfrm>
            <a:off x="6411685" y="634946"/>
            <a:ext cx="5127171" cy="1450757"/>
          </a:xfrm>
        </p:spPr>
        <p:txBody>
          <a:bodyPr>
            <a:normAutofit/>
          </a:bodyPr>
          <a:lstStyle/>
          <a:p>
            <a:r>
              <a:rPr lang="en-US"/>
              <a:t>HMI Schematic</a:t>
            </a:r>
          </a:p>
        </p:txBody>
      </p:sp>
      <p:pic>
        <p:nvPicPr>
          <p:cNvPr id="4" name="Content Placeholder 3">
            <a:extLst>
              <a:ext uri="{FF2B5EF4-FFF2-40B4-BE49-F238E27FC236}">
                <a16:creationId xmlns:a16="http://schemas.microsoft.com/office/drawing/2014/main" id="{5D2E6053-A545-667B-50D9-EBC7A1C66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132" y="645106"/>
            <a:ext cx="5247747" cy="5247747"/>
          </a:xfrm>
          <a:prstGeom prst="rect">
            <a:avLst/>
          </a:prstGeom>
        </p:spPr>
      </p:pic>
      <p:cxnSp>
        <p:nvCxnSpPr>
          <p:cNvPr id="13" name="Straight Connector 1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12CB2E5-BE34-CDEB-F651-E3ACE8778956}"/>
              </a:ext>
              <a:ext uri="{C183D7F6-B498-43B3-948B-1728B52AA6E4}">
                <adec:decorative xmlns:adec="http://schemas.microsoft.com/office/drawing/2017/decorative" val="1"/>
              </a:ext>
            </a:extLst>
          </p:cNvPr>
          <p:cNvSpPr/>
          <p:nvPr/>
        </p:nvSpPr>
        <p:spPr bwMode="white">
          <a:xfrm>
            <a:off x="0" y="6065"/>
            <a:ext cx="12192000" cy="6857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4B6B6E88-5E16-8192-B12E-0D20892A612B}"/>
              </a:ext>
              <a:ext uri="{C183D7F6-B498-43B3-948B-1728B52AA6E4}">
                <adec:decorative xmlns:adec="http://schemas.microsoft.com/office/drawing/2017/decorative" val="1"/>
              </a:ext>
            </a:extLst>
          </p:cNvPr>
          <p:cNvSpPr/>
          <p:nvPr/>
        </p:nvSpPr>
        <p:spPr bwMode="white">
          <a:xfrm>
            <a:off x="0" y="6064"/>
            <a:ext cx="12192001" cy="6334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5" name="Straight Connector 24">
            <a:extLst>
              <a:ext uri="{FF2B5EF4-FFF2-40B4-BE49-F238E27FC236}">
                <a16:creationId xmlns:a16="http://schemas.microsoft.com/office/drawing/2014/main" id="{30CAC5DB-1A48-8CBD-6187-7DB96649C011}"/>
              </a:ext>
              <a:ext uri="{C183D7F6-B498-43B3-948B-1728B52AA6E4}">
                <adec:decorative xmlns:adec="http://schemas.microsoft.com/office/drawing/2017/decorative" val="1"/>
              </a:ext>
            </a:extLst>
          </p:cNvPr>
          <p:cNvCxnSpPr/>
          <p:nvPr/>
        </p:nvCxnSpPr>
        <p:spPr>
          <a:xfrm>
            <a:off x="5287617" y="2091767"/>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61E3786-44FD-A4C7-6C12-DD462229DA6E}"/>
              </a:ext>
            </a:extLst>
          </p:cNvPr>
          <p:cNvSpPr txBox="1"/>
          <p:nvPr/>
        </p:nvSpPr>
        <p:spPr>
          <a:xfrm>
            <a:off x="6411684" y="2151175"/>
            <a:ext cx="4743996" cy="3170099"/>
          </a:xfrm>
          <a:prstGeom prst="rect">
            <a:avLst/>
          </a:prstGeom>
          <a:noFill/>
        </p:spPr>
        <p:txBody>
          <a:bodyPr wrap="square" rtlCol="0">
            <a:spAutoFit/>
          </a:bodyPr>
          <a:lstStyle/>
          <a:p>
            <a:pPr algn="l"/>
            <a:r>
              <a:rPr lang="en-US" sz="2000" b="1"/>
              <a:t>HMI Description:</a:t>
            </a:r>
          </a:p>
          <a:p>
            <a:pPr marL="171450" indent="-171450" algn="l">
              <a:buFont typeface="Courier New" panose="02070309020205020404" pitchFamily="49" charset="0"/>
              <a:buChar char="o"/>
            </a:pPr>
            <a:r>
              <a:rPr lang="en-US" sz="2000"/>
              <a:t>As seen in the schematic to the left, the HMI is connected to the PLC via the PLC’s ethernet port. </a:t>
            </a:r>
          </a:p>
          <a:p>
            <a:pPr marL="171450" indent="-171450" algn="l">
              <a:buFont typeface="Courier New" panose="02070309020205020404" pitchFamily="49" charset="0"/>
              <a:buChar char="o"/>
            </a:pPr>
            <a:r>
              <a:rPr lang="en-US" sz="2000"/>
              <a:t>The PLC will transfer information that is required to be displayed to the HMI via the ethernet port.</a:t>
            </a:r>
          </a:p>
          <a:p>
            <a:pPr marL="171450" indent="-171450" algn="l">
              <a:buFont typeface="Courier New" panose="02070309020205020404" pitchFamily="49" charset="0"/>
              <a:buChar char="o"/>
            </a:pPr>
            <a:r>
              <a:rPr lang="en-US" sz="2000"/>
              <a:t>The information is then displayed on the various menus of the HMI as requested by the user via the HMI’s function buttons.</a:t>
            </a:r>
          </a:p>
        </p:txBody>
      </p:sp>
    </p:spTree>
    <p:extLst>
      <p:ext uri="{BB962C8B-B14F-4D97-AF65-F5344CB8AC3E}">
        <p14:creationId xmlns:p14="http://schemas.microsoft.com/office/powerpoint/2010/main" val="1535742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5" name="Straight Connector 3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C33BF9DD-8A45-4EEE-B231-0A14D322E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510C64-56FC-37E4-1F44-0DED8DB72B03}"/>
              </a:ext>
            </a:extLst>
          </p:cNvPr>
          <p:cNvSpPr>
            <a:spLocks noGrp="1"/>
          </p:cNvSpPr>
          <p:nvPr>
            <p:ph type="title"/>
          </p:nvPr>
        </p:nvSpPr>
        <p:spPr>
          <a:xfrm>
            <a:off x="4974771" y="634946"/>
            <a:ext cx="6574972" cy="1450757"/>
          </a:xfrm>
        </p:spPr>
        <p:txBody>
          <a:bodyPr vert="horz" lIns="91440" tIns="45720" rIns="91440" bIns="45720" rtlCol="0" anchor="b">
            <a:normAutofit/>
          </a:bodyPr>
          <a:lstStyle/>
          <a:p>
            <a:r>
              <a:rPr lang="en-US"/>
              <a:t>Budget</a:t>
            </a:r>
          </a:p>
        </p:txBody>
      </p:sp>
      <p:cxnSp>
        <p:nvCxnSpPr>
          <p:cNvPr id="39" name="Straight Connector 38">
            <a:extLst>
              <a:ext uri="{FF2B5EF4-FFF2-40B4-BE49-F238E27FC236}">
                <a16:creationId xmlns:a16="http://schemas.microsoft.com/office/drawing/2014/main" id="{9020DCC9-F851-4562-BB20-1AB3C51BF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350740A-7A5E-B583-2D68-5C96B6AA6089}"/>
              </a:ext>
            </a:extLst>
          </p:cNvPr>
          <p:cNvSpPr>
            <a:spLocks noGrp="1"/>
          </p:cNvSpPr>
          <p:nvPr>
            <p:ph sz="half" idx="1"/>
          </p:nvPr>
        </p:nvSpPr>
        <p:spPr>
          <a:xfrm>
            <a:off x="4974769" y="2198914"/>
            <a:ext cx="6574973" cy="3670180"/>
          </a:xfrm>
        </p:spPr>
        <p:txBody>
          <a:bodyPr vert="horz" lIns="0" tIns="45720" rIns="0" bIns="45720" rtlCol="0">
            <a:normAutofit/>
          </a:bodyPr>
          <a:lstStyle/>
          <a:p>
            <a:pPr lvl="1">
              <a:buFont typeface="Calibri" panose="020F0502020204030204" pitchFamily="34" charset="0"/>
              <a:buChar char="o"/>
            </a:pPr>
            <a:r>
              <a:rPr lang="en-US"/>
              <a:t>At the start of the project our team had projected a total budget of $1,418.15 during the project proposal, however, after all ordering for the project was completed, our final budget was $1,397.85 indicating that we were 1.43% under our targeted budget.</a:t>
            </a:r>
          </a:p>
          <a:p>
            <a:pPr lvl="1">
              <a:buFont typeface="Calibri" panose="020F0502020204030204" pitchFamily="34" charset="0"/>
              <a:buChar char="o"/>
            </a:pPr>
            <a:r>
              <a:rPr lang="en-US"/>
              <a:t>Our resulting final budget will allow future capstone teams to expand upon our current results and will also allow the Tennessee Tech Agricultural Department to expand this project to other greenhouses.</a:t>
            </a:r>
          </a:p>
          <a:p>
            <a:pPr lvl="1">
              <a:buFont typeface="Calibri" panose="020F0502020204030204" pitchFamily="34" charset="0"/>
              <a:buChar char="o"/>
            </a:pPr>
            <a:endParaRPr lang="en-US"/>
          </a:p>
        </p:txBody>
      </p:sp>
      <p:sp>
        <p:nvSpPr>
          <p:cNvPr id="41" name="Rectangle 40">
            <a:extLst>
              <a:ext uri="{FF2B5EF4-FFF2-40B4-BE49-F238E27FC236}">
                <a16:creationId xmlns:a16="http://schemas.microsoft.com/office/drawing/2014/main" id="{D5FBCAC9-BD8B-4F3B-AD74-EF37D421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9556C5A8-AD7E-4CE7-87BE-9EA3B5E1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9" name="Content Placeholder 8">
            <a:extLst>
              <a:ext uri="{FF2B5EF4-FFF2-40B4-BE49-F238E27FC236}">
                <a16:creationId xmlns:a16="http://schemas.microsoft.com/office/drawing/2014/main" id="{97AB0551-0E8B-1C5B-19E3-E2ABA34DC7E3}"/>
              </a:ext>
            </a:extLst>
          </p:cNvPr>
          <p:cNvGraphicFramePr>
            <a:graphicFrameLocks noGrp="1"/>
          </p:cNvGraphicFramePr>
          <p:nvPr>
            <p:ph sz="half" idx="2"/>
            <p:extLst>
              <p:ext uri="{D42A27DB-BD31-4B8C-83A1-F6EECF244321}">
                <p14:modId xmlns:p14="http://schemas.microsoft.com/office/powerpoint/2010/main" val="339942198"/>
              </p:ext>
            </p:extLst>
          </p:nvPr>
        </p:nvGraphicFramePr>
        <p:xfrm>
          <a:off x="633999" y="1741144"/>
          <a:ext cx="4001316" cy="3112285"/>
        </p:xfrm>
        <a:graphic>
          <a:graphicData uri="http://schemas.openxmlformats.org/drawingml/2006/table">
            <a:tbl>
              <a:tblPr/>
              <a:tblGrid>
                <a:gridCol w="1518106">
                  <a:extLst>
                    <a:ext uri="{9D8B030D-6E8A-4147-A177-3AD203B41FA5}">
                      <a16:colId xmlns:a16="http://schemas.microsoft.com/office/drawing/2014/main" val="2988613698"/>
                    </a:ext>
                  </a:extLst>
                </a:gridCol>
                <a:gridCol w="1241605">
                  <a:extLst>
                    <a:ext uri="{9D8B030D-6E8A-4147-A177-3AD203B41FA5}">
                      <a16:colId xmlns:a16="http://schemas.microsoft.com/office/drawing/2014/main" val="4242206750"/>
                    </a:ext>
                  </a:extLst>
                </a:gridCol>
                <a:gridCol w="1241605">
                  <a:extLst>
                    <a:ext uri="{9D8B030D-6E8A-4147-A177-3AD203B41FA5}">
                      <a16:colId xmlns:a16="http://schemas.microsoft.com/office/drawing/2014/main" val="2227484994"/>
                    </a:ext>
                  </a:extLst>
                </a:gridCol>
              </a:tblGrid>
              <a:tr h="658624">
                <a:tc>
                  <a:txBody>
                    <a:bodyPr/>
                    <a:lstStyle/>
                    <a:p>
                      <a:pPr algn="ctr" fontAlgn="b">
                        <a:spcBef>
                          <a:spcPts val="0"/>
                        </a:spcBef>
                        <a:spcAft>
                          <a:spcPts val="0"/>
                        </a:spcAft>
                      </a:pPr>
                      <a:r>
                        <a:rPr lang="en-US" sz="2000" b="1" i="0" u="none" strike="noStrike">
                          <a:solidFill>
                            <a:srgbClr val="000000"/>
                          </a:solidFill>
                          <a:effectLst/>
                          <a:highlight>
                            <a:srgbClr val="DAE9F8"/>
                          </a:highlight>
                          <a:latin typeface="Aptos Narrow" panose="020B0004020202020204" pitchFamily="34" charset="0"/>
                        </a:rPr>
                        <a:t>Subsystem</a:t>
                      </a:r>
                      <a:endParaRPr lang="en-US" sz="3300" b="0" i="0" u="none" strike="noStrike">
                        <a:effectLst/>
                        <a:highlight>
                          <a:srgbClr val="DAE9F8"/>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spcBef>
                          <a:spcPts val="0"/>
                        </a:spcBef>
                        <a:spcAft>
                          <a:spcPts val="0"/>
                        </a:spcAft>
                      </a:pPr>
                      <a:r>
                        <a:rPr lang="en-US" sz="2000" b="1" i="0" u="none" strike="noStrike">
                          <a:solidFill>
                            <a:srgbClr val="000000"/>
                          </a:solidFill>
                          <a:effectLst/>
                          <a:highlight>
                            <a:srgbClr val="A6C9EC"/>
                          </a:highlight>
                          <a:latin typeface="Aptos Narrow" panose="020B0004020202020204" pitchFamily="34" charset="0"/>
                        </a:rPr>
                        <a:t>Projected Cost</a:t>
                      </a:r>
                      <a:endParaRPr lang="en-US" sz="3300" b="0" i="0" u="none" strike="noStrike">
                        <a:effectLst/>
                        <a:highlight>
                          <a:srgbClr val="A6C9EC"/>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tc>
                  <a:txBody>
                    <a:bodyPr/>
                    <a:lstStyle/>
                    <a:p>
                      <a:pPr algn="ctr" fontAlgn="b">
                        <a:spcBef>
                          <a:spcPts val="0"/>
                        </a:spcBef>
                        <a:spcAft>
                          <a:spcPts val="0"/>
                        </a:spcAft>
                      </a:pPr>
                      <a:r>
                        <a:rPr lang="en-US" sz="2000" b="1" i="0" u="none" strike="noStrike">
                          <a:solidFill>
                            <a:srgbClr val="000000"/>
                          </a:solidFill>
                          <a:effectLst/>
                          <a:highlight>
                            <a:srgbClr val="A6C9EC"/>
                          </a:highlight>
                          <a:latin typeface="Aptos Narrow" panose="020B0004020202020204" pitchFamily="34" charset="0"/>
                        </a:rPr>
                        <a:t>Actual Cost</a:t>
                      </a:r>
                      <a:endParaRPr lang="en-US" sz="3300" b="0" i="0" u="none" strike="noStrike">
                        <a:effectLst/>
                        <a:highlight>
                          <a:srgbClr val="A6C9EC"/>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extLst>
                  <a:ext uri="{0D108BD9-81ED-4DB2-BD59-A6C34878D82A}">
                    <a16:rowId xmlns:a16="http://schemas.microsoft.com/office/drawing/2014/main" val="1714308687"/>
                  </a:ext>
                </a:extLst>
              </a:tr>
              <a:tr h="350523">
                <a:tc>
                  <a:txBody>
                    <a:bodyPr/>
                    <a:lstStyle/>
                    <a:p>
                      <a:pPr algn="ctr" fontAlgn="b">
                        <a:spcBef>
                          <a:spcPts val="0"/>
                        </a:spcBef>
                        <a:spcAft>
                          <a:spcPts val="0"/>
                        </a:spcAft>
                      </a:pPr>
                      <a:r>
                        <a:rPr lang="en-US" sz="2000" b="1" i="0" u="none" strike="noStrike">
                          <a:solidFill>
                            <a:srgbClr val="000000"/>
                          </a:solidFill>
                          <a:effectLst/>
                          <a:highlight>
                            <a:srgbClr val="DAE9F8"/>
                          </a:highlight>
                          <a:latin typeface="Aptos Narrow" panose="020B0004020202020204" pitchFamily="34" charset="0"/>
                        </a:rPr>
                        <a:t>CO</a:t>
                      </a:r>
                      <a:r>
                        <a:rPr lang="en-US" sz="2000" b="1" i="0" u="none" strike="noStrike" baseline="-25000">
                          <a:solidFill>
                            <a:srgbClr val="000000"/>
                          </a:solidFill>
                          <a:effectLst/>
                          <a:highlight>
                            <a:srgbClr val="DAE9F8"/>
                          </a:highlight>
                          <a:latin typeface="Aptos Narrow" panose="020B0004020202020204" pitchFamily="34" charset="0"/>
                        </a:rPr>
                        <a:t>2</a:t>
                      </a:r>
                      <a:r>
                        <a:rPr lang="en-US" sz="2000" b="1" i="0" u="none" strike="noStrike">
                          <a:solidFill>
                            <a:srgbClr val="000000"/>
                          </a:solidFill>
                          <a:effectLst/>
                          <a:highlight>
                            <a:srgbClr val="DAE9F8"/>
                          </a:highlight>
                          <a:latin typeface="Aptos Narrow" panose="020B0004020202020204" pitchFamily="34" charset="0"/>
                        </a:rPr>
                        <a:t> &amp; NO</a:t>
                      </a:r>
                      <a:r>
                        <a:rPr lang="en-US" sz="2000" b="1" i="0" u="none" strike="noStrike" baseline="-25000">
                          <a:solidFill>
                            <a:srgbClr val="000000"/>
                          </a:solidFill>
                          <a:effectLst/>
                          <a:highlight>
                            <a:srgbClr val="DAE9F8"/>
                          </a:highlight>
                          <a:latin typeface="Aptos Narrow" panose="020B0004020202020204" pitchFamily="34" charset="0"/>
                        </a:rPr>
                        <a:t>2</a:t>
                      </a:r>
                      <a:endParaRPr lang="en-US" sz="3300" b="0" i="0" u="none" strike="noStrike">
                        <a:effectLst/>
                        <a:highlight>
                          <a:srgbClr val="DAE9F8"/>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spcBef>
                          <a:spcPts val="0"/>
                        </a:spcBef>
                        <a:spcAft>
                          <a:spcPts val="0"/>
                        </a:spcAft>
                      </a:pPr>
                      <a:r>
                        <a:rPr lang="en-US" sz="2000" b="0" i="0" u="none" strike="noStrike">
                          <a:solidFill>
                            <a:srgbClr val="000000"/>
                          </a:solidFill>
                          <a:effectLst/>
                          <a:highlight>
                            <a:srgbClr val="A6C9EC"/>
                          </a:highlight>
                          <a:latin typeface="Aptos Narrow" panose="020B0004020202020204" pitchFamily="34" charset="0"/>
                        </a:rPr>
                        <a:t>$101.80 </a:t>
                      </a:r>
                      <a:endParaRPr lang="en-US" sz="3300" b="0" i="0" u="none" strike="noStrike">
                        <a:effectLst/>
                        <a:highlight>
                          <a:srgbClr val="A6C9EC"/>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tc>
                  <a:txBody>
                    <a:bodyPr/>
                    <a:lstStyle/>
                    <a:p>
                      <a:pPr algn="ctr" fontAlgn="b">
                        <a:spcBef>
                          <a:spcPts val="0"/>
                        </a:spcBef>
                        <a:spcAft>
                          <a:spcPts val="0"/>
                        </a:spcAft>
                      </a:pPr>
                      <a:r>
                        <a:rPr lang="en-US" sz="2000" b="0" i="0" u="none" strike="noStrike">
                          <a:solidFill>
                            <a:srgbClr val="000000"/>
                          </a:solidFill>
                          <a:effectLst/>
                          <a:highlight>
                            <a:srgbClr val="A6C9EC"/>
                          </a:highlight>
                          <a:latin typeface="Aptos Narrow" panose="020B0004020202020204" pitchFamily="34" charset="0"/>
                        </a:rPr>
                        <a:t>$139.72 </a:t>
                      </a:r>
                      <a:endParaRPr lang="en-US" sz="3300" b="0" i="0" u="none" strike="noStrike">
                        <a:effectLst/>
                        <a:highlight>
                          <a:srgbClr val="A6C9EC"/>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extLst>
                  <a:ext uri="{0D108BD9-81ED-4DB2-BD59-A6C34878D82A}">
                    <a16:rowId xmlns:a16="http://schemas.microsoft.com/office/drawing/2014/main" val="1703820191"/>
                  </a:ext>
                </a:extLst>
              </a:tr>
              <a:tr h="350523">
                <a:tc>
                  <a:txBody>
                    <a:bodyPr/>
                    <a:lstStyle/>
                    <a:p>
                      <a:pPr algn="ctr" fontAlgn="b">
                        <a:spcBef>
                          <a:spcPts val="0"/>
                        </a:spcBef>
                        <a:spcAft>
                          <a:spcPts val="0"/>
                        </a:spcAft>
                      </a:pPr>
                      <a:r>
                        <a:rPr lang="en-US" sz="2000" b="1" i="0" u="none" strike="noStrike">
                          <a:solidFill>
                            <a:srgbClr val="000000"/>
                          </a:solidFill>
                          <a:effectLst/>
                          <a:highlight>
                            <a:srgbClr val="DAE9F8"/>
                          </a:highlight>
                          <a:latin typeface="Aptos Narrow" panose="020B0004020202020204" pitchFamily="34" charset="0"/>
                        </a:rPr>
                        <a:t>Temperature</a:t>
                      </a:r>
                      <a:endParaRPr lang="en-US" sz="3300" b="0" i="0" u="none" strike="noStrike">
                        <a:effectLst/>
                        <a:highlight>
                          <a:srgbClr val="DAE9F8"/>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spcBef>
                          <a:spcPts val="0"/>
                        </a:spcBef>
                        <a:spcAft>
                          <a:spcPts val="0"/>
                        </a:spcAft>
                      </a:pPr>
                      <a:r>
                        <a:rPr lang="en-US" sz="2000" b="0" i="0" u="none" strike="noStrike">
                          <a:solidFill>
                            <a:srgbClr val="000000"/>
                          </a:solidFill>
                          <a:effectLst/>
                          <a:highlight>
                            <a:srgbClr val="A6C9EC"/>
                          </a:highlight>
                          <a:latin typeface="Aptos Narrow" panose="020B0004020202020204" pitchFamily="34" charset="0"/>
                        </a:rPr>
                        <a:t>$70.36 </a:t>
                      </a:r>
                      <a:endParaRPr lang="en-US" sz="3300" b="0" i="0" u="none" strike="noStrike">
                        <a:effectLst/>
                        <a:highlight>
                          <a:srgbClr val="A6C9EC"/>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tc>
                  <a:txBody>
                    <a:bodyPr/>
                    <a:lstStyle/>
                    <a:p>
                      <a:pPr algn="ctr" fontAlgn="b">
                        <a:spcBef>
                          <a:spcPts val="0"/>
                        </a:spcBef>
                        <a:spcAft>
                          <a:spcPts val="0"/>
                        </a:spcAft>
                      </a:pPr>
                      <a:r>
                        <a:rPr lang="en-US" sz="2000" b="0" i="0" u="none" strike="noStrike">
                          <a:solidFill>
                            <a:srgbClr val="000000"/>
                          </a:solidFill>
                          <a:effectLst/>
                          <a:highlight>
                            <a:srgbClr val="A6C9EC"/>
                          </a:highlight>
                          <a:latin typeface="Aptos Narrow" panose="020B0004020202020204" pitchFamily="34" charset="0"/>
                        </a:rPr>
                        <a:t>$51.58 </a:t>
                      </a:r>
                      <a:endParaRPr lang="en-US" sz="3300" b="0" i="0" u="none" strike="noStrike">
                        <a:effectLst/>
                        <a:highlight>
                          <a:srgbClr val="A6C9EC"/>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extLst>
                  <a:ext uri="{0D108BD9-81ED-4DB2-BD59-A6C34878D82A}">
                    <a16:rowId xmlns:a16="http://schemas.microsoft.com/office/drawing/2014/main" val="3119237017"/>
                  </a:ext>
                </a:extLst>
              </a:tr>
              <a:tr h="350523">
                <a:tc>
                  <a:txBody>
                    <a:bodyPr/>
                    <a:lstStyle/>
                    <a:p>
                      <a:pPr algn="ctr" fontAlgn="b">
                        <a:spcBef>
                          <a:spcPts val="0"/>
                        </a:spcBef>
                        <a:spcAft>
                          <a:spcPts val="0"/>
                        </a:spcAft>
                      </a:pPr>
                      <a:r>
                        <a:rPr lang="en-US" sz="2000" b="1" i="0" u="none" strike="noStrike">
                          <a:solidFill>
                            <a:srgbClr val="000000"/>
                          </a:solidFill>
                          <a:effectLst/>
                          <a:highlight>
                            <a:srgbClr val="DAE9F8"/>
                          </a:highlight>
                          <a:latin typeface="Aptos Narrow" panose="020B0004020202020204" pitchFamily="34" charset="0"/>
                        </a:rPr>
                        <a:t>Lighting</a:t>
                      </a:r>
                      <a:endParaRPr lang="en-US" sz="3300" b="0" i="0" u="none" strike="noStrike">
                        <a:effectLst/>
                        <a:highlight>
                          <a:srgbClr val="DAE9F8"/>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spcBef>
                          <a:spcPts val="0"/>
                        </a:spcBef>
                        <a:spcAft>
                          <a:spcPts val="0"/>
                        </a:spcAft>
                      </a:pPr>
                      <a:r>
                        <a:rPr lang="en-US" sz="2000" b="0" i="0" u="none" strike="noStrike">
                          <a:solidFill>
                            <a:srgbClr val="000000"/>
                          </a:solidFill>
                          <a:effectLst/>
                          <a:highlight>
                            <a:srgbClr val="A6C9EC"/>
                          </a:highlight>
                          <a:latin typeface="Aptos Narrow" panose="020B0004020202020204" pitchFamily="34" charset="0"/>
                        </a:rPr>
                        <a:t>N/A</a:t>
                      </a:r>
                      <a:endParaRPr lang="en-US" sz="3300" b="0" i="0" u="none" strike="noStrike">
                        <a:effectLst/>
                        <a:highlight>
                          <a:srgbClr val="A6C9EC"/>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tc>
                  <a:txBody>
                    <a:bodyPr/>
                    <a:lstStyle/>
                    <a:p>
                      <a:pPr algn="ctr" fontAlgn="b">
                        <a:spcBef>
                          <a:spcPts val="0"/>
                        </a:spcBef>
                        <a:spcAft>
                          <a:spcPts val="0"/>
                        </a:spcAft>
                      </a:pPr>
                      <a:r>
                        <a:rPr lang="en-US" sz="2000" b="0" i="0" u="none" strike="noStrike">
                          <a:solidFill>
                            <a:srgbClr val="000000"/>
                          </a:solidFill>
                          <a:effectLst/>
                          <a:highlight>
                            <a:srgbClr val="A6C9EC"/>
                          </a:highlight>
                          <a:latin typeface="Aptos Narrow" panose="020B0004020202020204" pitchFamily="34" charset="0"/>
                        </a:rPr>
                        <a:t>$284.95 </a:t>
                      </a:r>
                      <a:endParaRPr lang="en-US" sz="3300" b="0" i="0" u="none" strike="noStrike">
                        <a:effectLst/>
                        <a:highlight>
                          <a:srgbClr val="A6C9EC"/>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extLst>
                  <a:ext uri="{0D108BD9-81ED-4DB2-BD59-A6C34878D82A}">
                    <a16:rowId xmlns:a16="http://schemas.microsoft.com/office/drawing/2014/main" val="1098607309"/>
                  </a:ext>
                </a:extLst>
              </a:tr>
              <a:tr h="350523">
                <a:tc>
                  <a:txBody>
                    <a:bodyPr/>
                    <a:lstStyle/>
                    <a:p>
                      <a:pPr algn="ctr" fontAlgn="b">
                        <a:spcBef>
                          <a:spcPts val="0"/>
                        </a:spcBef>
                        <a:spcAft>
                          <a:spcPts val="0"/>
                        </a:spcAft>
                      </a:pPr>
                      <a:r>
                        <a:rPr lang="en-US" sz="2000" b="1" i="0" u="none" strike="noStrike">
                          <a:solidFill>
                            <a:srgbClr val="000000"/>
                          </a:solidFill>
                          <a:effectLst/>
                          <a:highlight>
                            <a:srgbClr val="DAE9F8"/>
                          </a:highlight>
                          <a:latin typeface="Aptos Narrow" panose="020B0004020202020204" pitchFamily="34" charset="0"/>
                        </a:rPr>
                        <a:t>Water Level</a:t>
                      </a:r>
                      <a:endParaRPr lang="en-US" sz="3300" b="0" i="0" u="none" strike="noStrike">
                        <a:effectLst/>
                        <a:highlight>
                          <a:srgbClr val="DAE9F8"/>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spcBef>
                          <a:spcPts val="0"/>
                        </a:spcBef>
                        <a:spcAft>
                          <a:spcPts val="0"/>
                        </a:spcAft>
                      </a:pPr>
                      <a:r>
                        <a:rPr lang="en-US" sz="2000" b="0" i="0" u="none" strike="noStrike">
                          <a:solidFill>
                            <a:srgbClr val="000000"/>
                          </a:solidFill>
                          <a:effectLst/>
                          <a:highlight>
                            <a:srgbClr val="A6C9EC"/>
                          </a:highlight>
                          <a:latin typeface="Aptos Narrow" panose="020B0004020202020204" pitchFamily="34" charset="0"/>
                        </a:rPr>
                        <a:t>$153.11 </a:t>
                      </a:r>
                      <a:endParaRPr lang="en-US" sz="3300" b="0" i="0" u="none" strike="noStrike">
                        <a:effectLst/>
                        <a:highlight>
                          <a:srgbClr val="A6C9EC"/>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tc>
                  <a:txBody>
                    <a:bodyPr/>
                    <a:lstStyle/>
                    <a:p>
                      <a:pPr algn="ctr" fontAlgn="b">
                        <a:spcBef>
                          <a:spcPts val="0"/>
                        </a:spcBef>
                        <a:spcAft>
                          <a:spcPts val="0"/>
                        </a:spcAft>
                      </a:pPr>
                      <a:r>
                        <a:rPr lang="en-US" sz="2000" b="0" i="0" u="none" strike="noStrike">
                          <a:solidFill>
                            <a:srgbClr val="000000"/>
                          </a:solidFill>
                          <a:effectLst/>
                          <a:highlight>
                            <a:srgbClr val="A6C9EC"/>
                          </a:highlight>
                          <a:latin typeface="Aptos Narrow" panose="020B0004020202020204" pitchFamily="34" charset="0"/>
                        </a:rPr>
                        <a:t>$96.10 </a:t>
                      </a:r>
                      <a:endParaRPr lang="en-US" sz="3300" b="0" i="0" u="none" strike="noStrike">
                        <a:effectLst/>
                        <a:highlight>
                          <a:srgbClr val="A6C9EC"/>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extLst>
                  <a:ext uri="{0D108BD9-81ED-4DB2-BD59-A6C34878D82A}">
                    <a16:rowId xmlns:a16="http://schemas.microsoft.com/office/drawing/2014/main" val="3266676168"/>
                  </a:ext>
                </a:extLst>
              </a:tr>
              <a:tr h="350523">
                <a:tc>
                  <a:txBody>
                    <a:bodyPr/>
                    <a:lstStyle/>
                    <a:p>
                      <a:pPr algn="ctr" fontAlgn="b">
                        <a:spcBef>
                          <a:spcPts val="0"/>
                        </a:spcBef>
                        <a:spcAft>
                          <a:spcPts val="0"/>
                        </a:spcAft>
                      </a:pPr>
                      <a:r>
                        <a:rPr lang="en-US" sz="2000" b="1" i="0" u="none" strike="noStrike">
                          <a:solidFill>
                            <a:srgbClr val="000000"/>
                          </a:solidFill>
                          <a:effectLst/>
                          <a:highlight>
                            <a:srgbClr val="DAE9F8"/>
                          </a:highlight>
                          <a:latin typeface="Aptos Narrow" panose="020B0004020202020204" pitchFamily="34" charset="0"/>
                        </a:rPr>
                        <a:t>Nutrient</a:t>
                      </a:r>
                      <a:endParaRPr lang="en-US" sz="3300" b="0" i="0" u="none" strike="noStrike">
                        <a:effectLst/>
                        <a:highlight>
                          <a:srgbClr val="DAE9F8"/>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spcBef>
                          <a:spcPts val="0"/>
                        </a:spcBef>
                        <a:spcAft>
                          <a:spcPts val="0"/>
                        </a:spcAft>
                      </a:pPr>
                      <a:r>
                        <a:rPr lang="en-US" sz="2000" b="0" i="0" u="none" strike="noStrike">
                          <a:solidFill>
                            <a:srgbClr val="000000"/>
                          </a:solidFill>
                          <a:effectLst/>
                          <a:highlight>
                            <a:srgbClr val="A6C9EC"/>
                          </a:highlight>
                          <a:latin typeface="Aptos Narrow" panose="020B0004020202020204" pitchFamily="34" charset="0"/>
                        </a:rPr>
                        <a:t>$392.53 </a:t>
                      </a:r>
                      <a:endParaRPr lang="en-US" sz="3300" b="0" i="0" u="none" strike="noStrike">
                        <a:effectLst/>
                        <a:highlight>
                          <a:srgbClr val="A6C9EC"/>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tc>
                  <a:txBody>
                    <a:bodyPr/>
                    <a:lstStyle/>
                    <a:p>
                      <a:pPr algn="ctr" fontAlgn="b">
                        <a:spcBef>
                          <a:spcPts val="0"/>
                        </a:spcBef>
                        <a:spcAft>
                          <a:spcPts val="0"/>
                        </a:spcAft>
                      </a:pPr>
                      <a:r>
                        <a:rPr lang="en-US" sz="2000" b="0" i="0" u="none" strike="noStrike">
                          <a:solidFill>
                            <a:srgbClr val="000000"/>
                          </a:solidFill>
                          <a:effectLst/>
                          <a:highlight>
                            <a:srgbClr val="A6C9EC"/>
                          </a:highlight>
                          <a:latin typeface="Aptos Narrow" panose="020B0004020202020204" pitchFamily="34" charset="0"/>
                        </a:rPr>
                        <a:t>$132.55 </a:t>
                      </a:r>
                      <a:endParaRPr lang="en-US" sz="3300" b="0" i="0" u="none" strike="noStrike">
                        <a:effectLst/>
                        <a:highlight>
                          <a:srgbClr val="A6C9EC"/>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extLst>
                  <a:ext uri="{0D108BD9-81ED-4DB2-BD59-A6C34878D82A}">
                    <a16:rowId xmlns:a16="http://schemas.microsoft.com/office/drawing/2014/main" val="2568364870"/>
                  </a:ext>
                </a:extLst>
              </a:tr>
              <a:tr h="350523">
                <a:tc>
                  <a:txBody>
                    <a:bodyPr/>
                    <a:lstStyle/>
                    <a:p>
                      <a:pPr algn="ctr" fontAlgn="b">
                        <a:spcBef>
                          <a:spcPts val="0"/>
                        </a:spcBef>
                        <a:spcAft>
                          <a:spcPts val="0"/>
                        </a:spcAft>
                      </a:pPr>
                      <a:r>
                        <a:rPr lang="en-US" sz="2000" b="1" i="0" u="none" strike="noStrike">
                          <a:solidFill>
                            <a:srgbClr val="000000"/>
                          </a:solidFill>
                          <a:effectLst/>
                          <a:highlight>
                            <a:srgbClr val="DAE9F8"/>
                          </a:highlight>
                          <a:latin typeface="Aptos Narrow" panose="020B0004020202020204" pitchFamily="34" charset="0"/>
                        </a:rPr>
                        <a:t>PLC &amp; HMI</a:t>
                      </a:r>
                      <a:endParaRPr lang="en-US" sz="3300" b="0" i="0" u="none" strike="noStrike">
                        <a:effectLst/>
                        <a:highlight>
                          <a:srgbClr val="DAE9F8"/>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spcBef>
                          <a:spcPts val="0"/>
                        </a:spcBef>
                        <a:spcAft>
                          <a:spcPts val="0"/>
                        </a:spcAft>
                      </a:pPr>
                      <a:r>
                        <a:rPr lang="en-US" sz="2000" b="0" i="0" u="none" strike="noStrike">
                          <a:solidFill>
                            <a:srgbClr val="000000"/>
                          </a:solidFill>
                          <a:effectLst/>
                          <a:highlight>
                            <a:srgbClr val="A6C9EC"/>
                          </a:highlight>
                          <a:latin typeface="Aptos Narrow" panose="020B0004020202020204" pitchFamily="34" charset="0"/>
                        </a:rPr>
                        <a:t>$700.35 </a:t>
                      </a:r>
                      <a:endParaRPr lang="en-US" sz="3300" b="0" i="0" u="none" strike="noStrike">
                        <a:effectLst/>
                        <a:highlight>
                          <a:srgbClr val="A6C9EC"/>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tc>
                  <a:txBody>
                    <a:bodyPr/>
                    <a:lstStyle/>
                    <a:p>
                      <a:pPr algn="ctr" fontAlgn="b">
                        <a:spcBef>
                          <a:spcPts val="0"/>
                        </a:spcBef>
                        <a:spcAft>
                          <a:spcPts val="0"/>
                        </a:spcAft>
                      </a:pPr>
                      <a:r>
                        <a:rPr lang="en-US" sz="2000" b="0" i="0" u="none" strike="noStrike">
                          <a:solidFill>
                            <a:srgbClr val="000000"/>
                          </a:solidFill>
                          <a:effectLst/>
                          <a:highlight>
                            <a:srgbClr val="A6C9EC"/>
                          </a:highlight>
                          <a:latin typeface="Aptos Narrow" panose="020B0004020202020204" pitchFamily="34" charset="0"/>
                        </a:rPr>
                        <a:t>$692.95 </a:t>
                      </a:r>
                      <a:endParaRPr lang="en-US" sz="3300" b="0" i="0" u="none" strike="noStrike">
                        <a:effectLst/>
                        <a:highlight>
                          <a:srgbClr val="A6C9EC"/>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extLst>
                  <a:ext uri="{0D108BD9-81ED-4DB2-BD59-A6C34878D82A}">
                    <a16:rowId xmlns:a16="http://schemas.microsoft.com/office/drawing/2014/main" val="251489537"/>
                  </a:ext>
                </a:extLst>
              </a:tr>
              <a:tr h="350523">
                <a:tc>
                  <a:txBody>
                    <a:bodyPr/>
                    <a:lstStyle/>
                    <a:p>
                      <a:pPr algn="ctr" fontAlgn="b">
                        <a:spcBef>
                          <a:spcPts val="0"/>
                        </a:spcBef>
                        <a:spcAft>
                          <a:spcPts val="0"/>
                        </a:spcAft>
                      </a:pPr>
                      <a:r>
                        <a:rPr lang="en-US" sz="2000" b="1" i="0" u="none" strike="noStrike">
                          <a:solidFill>
                            <a:srgbClr val="000000"/>
                          </a:solidFill>
                          <a:effectLst/>
                          <a:highlight>
                            <a:srgbClr val="DAE9F8"/>
                          </a:highlight>
                          <a:latin typeface="Aptos Narrow" panose="020B0004020202020204" pitchFamily="34" charset="0"/>
                        </a:rPr>
                        <a:t>Total</a:t>
                      </a:r>
                      <a:endParaRPr lang="en-US" sz="3300" b="0" i="0" u="none" strike="noStrike">
                        <a:effectLst/>
                        <a:highlight>
                          <a:srgbClr val="DAE9F8"/>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spcBef>
                          <a:spcPts val="0"/>
                        </a:spcBef>
                        <a:spcAft>
                          <a:spcPts val="0"/>
                        </a:spcAft>
                      </a:pPr>
                      <a:r>
                        <a:rPr lang="en-US" sz="2000" b="0" i="0" u="none" strike="noStrike">
                          <a:solidFill>
                            <a:srgbClr val="000000"/>
                          </a:solidFill>
                          <a:effectLst/>
                          <a:highlight>
                            <a:srgbClr val="A6C9EC"/>
                          </a:highlight>
                          <a:latin typeface="Aptos Narrow" panose="020B0004020202020204" pitchFamily="34" charset="0"/>
                        </a:rPr>
                        <a:t>$1,418.15 </a:t>
                      </a:r>
                      <a:endParaRPr lang="en-US" sz="3300" b="0" i="0" u="none" strike="noStrike">
                        <a:effectLst/>
                        <a:highlight>
                          <a:srgbClr val="A6C9EC"/>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tc>
                  <a:txBody>
                    <a:bodyPr/>
                    <a:lstStyle/>
                    <a:p>
                      <a:pPr algn="ctr" fontAlgn="b">
                        <a:spcBef>
                          <a:spcPts val="0"/>
                        </a:spcBef>
                        <a:spcAft>
                          <a:spcPts val="0"/>
                        </a:spcAft>
                      </a:pPr>
                      <a:r>
                        <a:rPr lang="en-US" sz="2000" b="0" i="0" u="none" strike="noStrike">
                          <a:solidFill>
                            <a:srgbClr val="000000"/>
                          </a:solidFill>
                          <a:effectLst/>
                          <a:highlight>
                            <a:srgbClr val="A6C9EC"/>
                          </a:highlight>
                          <a:latin typeface="Aptos Narrow" panose="020B0004020202020204" pitchFamily="34" charset="0"/>
                        </a:rPr>
                        <a:t>$1,397.85 </a:t>
                      </a:r>
                      <a:endParaRPr lang="en-US" sz="3300" b="0" i="0" u="none" strike="noStrike">
                        <a:effectLst/>
                        <a:highlight>
                          <a:srgbClr val="A6C9EC"/>
                        </a:highlight>
                        <a:latin typeface="Arial" panose="020B0604020202020204" pitchFamily="34" charset="0"/>
                      </a:endParaRPr>
                    </a:p>
                  </a:txBody>
                  <a:tcPr marL="13981" marR="13981" marT="139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9EC"/>
                    </a:solidFill>
                  </a:tcPr>
                </a:tc>
                <a:extLst>
                  <a:ext uri="{0D108BD9-81ED-4DB2-BD59-A6C34878D82A}">
                    <a16:rowId xmlns:a16="http://schemas.microsoft.com/office/drawing/2014/main" val="3370351034"/>
                  </a:ext>
                </a:extLst>
              </a:tr>
            </a:tbl>
          </a:graphicData>
        </a:graphic>
      </p:graphicFrame>
    </p:spTree>
    <p:extLst>
      <p:ext uri="{BB962C8B-B14F-4D97-AF65-F5344CB8AC3E}">
        <p14:creationId xmlns:p14="http://schemas.microsoft.com/office/powerpoint/2010/main" val="1193223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2E597-CC9D-11ED-CBA8-5881169315BD}"/>
              </a:ext>
            </a:extLst>
          </p:cNvPr>
          <p:cNvSpPr>
            <a:spLocks noGrp="1"/>
          </p:cNvSpPr>
          <p:nvPr>
            <p:ph type="title"/>
          </p:nvPr>
        </p:nvSpPr>
        <p:spPr>
          <a:xfrm>
            <a:off x="1097280" y="286603"/>
            <a:ext cx="10058400" cy="1450757"/>
          </a:xfrm>
        </p:spPr>
        <p:txBody>
          <a:bodyPr>
            <a:normAutofit/>
          </a:bodyPr>
          <a:lstStyle/>
          <a:p>
            <a:r>
              <a:rPr lang="en-US">
                <a:ea typeface="+mj-lt"/>
                <a:cs typeface="+mj-lt"/>
              </a:rPr>
              <a:t>BLE Communication Architecture</a:t>
            </a:r>
            <a:endParaRPr lang="en-US"/>
          </a:p>
        </p:txBody>
      </p:sp>
      <p:graphicFrame>
        <p:nvGraphicFramePr>
          <p:cNvPr id="5" name="Content Placeholder 2">
            <a:extLst>
              <a:ext uri="{FF2B5EF4-FFF2-40B4-BE49-F238E27FC236}">
                <a16:creationId xmlns:a16="http://schemas.microsoft.com/office/drawing/2014/main" id="{9773B89A-A2E2-3C8F-E51D-4DBF62459A9A}"/>
              </a:ext>
            </a:extLst>
          </p:cNvPr>
          <p:cNvGraphicFramePr>
            <a:graphicFrameLocks noGrp="1"/>
          </p:cNvGraphicFramePr>
          <p:nvPr>
            <p:ph idx="1"/>
            <p:extLst>
              <p:ext uri="{D42A27DB-BD31-4B8C-83A1-F6EECF244321}">
                <p14:modId xmlns:p14="http://schemas.microsoft.com/office/powerpoint/2010/main" val="237591630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0853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21FBB-EB9B-4A06-3AFE-5C11BEF780AC}"/>
              </a:ext>
            </a:extLst>
          </p:cNvPr>
          <p:cNvSpPr>
            <a:spLocks noGrp="1"/>
          </p:cNvSpPr>
          <p:nvPr>
            <p:ph type="title"/>
          </p:nvPr>
        </p:nvSpPr>
        <p:spPr>
          <a:xfrm>
            <a:off x="5144679" y="634946"/>
            <a:ext cx="6405063" cy="1450757"/>
          </a:xfrm>
        </p:spPr>
        <p:txBody>
          <a:bodyPr>
            <a:normAutofit/>
          </a:bodyPr>
          <a:lstStyle/>
          <a:p>
            <a:r>
              <a:rPr lang="en-US"/>
              <a:t>Acknowledgements</a:t>
            </a:r>
          </a:p>
        </p:txBody>
      </p:sp>
      <p:pic>
        <p:nvPicPr>
          <p:cNvPr id="5" name="Picture 4" descr="A close-up of a logo&#10;&#10;Description automatically generated">
            <a:extLst>
              <a:ext uri="{FF2B5EF4-FFF2-40B4-BE49-F238E27FC236}">
                <a16:creationId xmlns:a16="http://schemas.microsoft.com/office/drawing/2014/main" id="{0FABA48C-D46D-6957-35E7-8D78B65A3AFD}"/>
              </a:ext>
            </a:extLst>
          </p:cNvPr>
          <p:cNvPicPr>
            <a:picLocks noChangeAspect="1"/>
          </p:cNvPicPr>
          <p:nvPr/>
        </p:nvPicPr>
        <p:blipFill>
          <a:blip r:embed="rId2"/>
          <a:stretch>
            <a:fillRect/>
          </a:stretch>
        </p:blipFill>
        <p:spPr>
          <a:xfrm>
            <a:off x="633999" y="1102783"/>
            <a:ext cx="4020297" cy="1432765"/>
          </a:xfrm>
          <a:prstGeom prst="rect">
            <a:avLst/>
          </a:prstGeom>
        </p:spPr>
      </p:pic>
      <p:cxnSp>
        <p:nvCxnSpPr>
          <p:cNvPr id="12" name="Straight Connector 11">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purple logo with a bird and text&#10;&#10;Description automatically generated">
            <a:extLst>
              <a:ext uri="{FF2B5EF4-FFF2-40B4-BE49-F238E27FC236}">
                <a16:creationId xmlns:a16="http://schemas.microsoft.com/office/drawing/2014/main" id="{AC4F6B2E-DE70-59B1-EA24-6D55A926868A}"/>
              </a:ext>
            </a:extLst>
          </p:cNvPr>
          <p:cNvPicPr>
            <a:picLocks noChangeAspect="1"/>
          </p:cNvPicPr>
          <p:nvPr/>
        </p:nvPicPr>
        <p:blipFill>
          <a:blip r:embed="rId3"/>
          <a:stretch>
            <a:fillRect/>
          </a:stretch>
        </p:blipFill>
        <p:spPr>
          <a:xfrm>
            <a:off x="1406079" y="3218101"/>
            <a:ext cx="2476136" cy="2476136"/>
          </a:xfrm>
          <a:prstGeom prst="rect">
            <a:avLst/>
          </a:prstGeom>
        </p:spPr>
      </p:pic>
      <p:sp>
        <p:nvSpPr>
          <p:cNvPr id="3" name="Content Placeholder 2">
            <a:extLst>
              <a:ext uri="{FF2B5EF4-FFF2-40B4-BE49-F238E27FC236}">
                <a16:creationId xmlns:a16="http://schemas.microsoft.com/office/drawing/2014/main" id="{F2A875F4-8ADB-86F9-42C2-85300F86300E}"/>
              </a:ext>
            </a:extLst>
          </p:cNvPr>
          <p:cNvSpPr>
            <a:spLocks noGrp="1"/>
          </p:cNvSpPr>
          <p:nvPr>
            <p:ph idx="1"/>
          </p:nvPr>
        </p:nvSpPr>
        <p:spPr>
          <a:xfrm>
            <a:off x="5144679" y="2198914"/>
            <a:ext cx="6405063" cy="3670180"/>
          </a:xfrm>
        </p:spPr>
        <p:txBody>
          <a:bodyPr>
            <a:normAutofit/>
          </a:bodyPr>
          <a:lstStyle/>
          <a:p>
            <a:r>
              <a:rPr lang="en-US"/>
              <a:t>Our team would like to acknowledge and extend a special thank you to our sponsor, EOSYS, the Tennessee Tech mechanical engineering and agricultural departments, Mr. Jesse Roberts, Dr. Jeffery Austen, Mr. Conrad Murray, Mr. James Baier and our advisor, Mr. Jeremy </a:t>
            </a:r>
            <a:r>
              <a:rPr lang="en-US" err="1"/>
              <a:t>Bastoky</a:t>
            </a:r>
            <a:r>
              <a:rPr lang="en-US"/>
              <a:t>, from EOSYS. </a:t>
            </a:r>
          </a:p>
        </p:txBody>
      </p:sp>
      <p:sp>
        <p:nvSpPr>
          <p:cNvPr id="14" name="Rectangle 13">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EE2F2013-62EC-46FA-9C1A-63FEAA7C8B0E}"/>
              </a:ext>
            </a:extLst>
          </p:cNvPr>
          <p:cNvPicPr>
            <a:picLocks noChangeAspect="1"/>
          </p:cNvPicPr>
          <p:nvPr/>
        </p:nvPicPr>
        <p:blipFill>
          <a:blip r:embed="rId4"/>
          <a:stretch>
            <a:fillRect/>
          </a:stretch>
        </p:blipFill>
        <p:spPr>
          <a:xfrm>
            <a:off x="5917007" y="4036160"/>
            <a:ext cx="4868914" cy="1184769"/>
          </a:xfrm>
          <a:prstGeom prst="rect">
            <a:avLst/>
          </a:prstGeom>
        </p:spPr>
      </p:pic>
    </p:spTree>
    <p:extLst>
      <p:ext uri="{BB962C8B-B14F-4D97-AF65-F5344CB8AC3E}">
        <p14:creationId xmlns:p14="http://schemas.microsoft.com/office/powerpoint/2010/main" val="1766992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02E597-CC9D-11ED-CBA8-5881169315BD}"/>
              </a:ext>
            </a:extLst>
          </p:cNvPr>
          <p:cNvSpPr>
            <a:spLocks noGrp="1"/>
          </p:cNvSpPr>
          <p:nvPr>
            <p:ph type="title"/>
          </p:nvPr>
        </p:nvSpPr>
        <p:spPr>
          <a:xfrm>
            <a:off x="5181601" y="634946"/>
            <a:ext cx="6368142" cy="1450757"/>
          </a:xfrm>
        </p:spPr>
        <p:txBody>
          <a:bodyPr>
            <a:normAutofit/>
          </a:bodyPr>
          <a:lstStyle/>
          <a:p>
            <a:r>
              <a:rPr lang="en-US">
                <a:cs typeface="Calibri Light"/>
              </a:rPr>
              <a:t>BLE Communication Protocol</a:t>
            </a:r>
            <a:endParaRPr lang="en-US"/>
          </a:p>
        </p:txBody>
      </p:sp>
      <p:pic>
        <p:nvPicPr>
          <p:cNvPr id="17" name="Picture 16" descr="Electronics protoboard">
            <a:extLst>
              <a:ext uri="{FF2B5EF4-FFF2-40B4-BE49-F238E27FC236}">
                <a16:creationId xmlns:a16="http://schemas.microsoft.com/office/drawing/2014/main" id="{7E6B1A0C-3A26-E3B6-AE15-6B9DBB3B308E}"/>
              </a:ext>
            </a:extLst>
          </p:cNvPr>
          <p:cNvPicPr>
            <a:picLocks noChangeAspect="1"/>
          </p:cNvPicPr>
          <p:nvPr/>
        </p:nvPicPr>
        <p:blipFill rotWithShape="1">
          <a:blip r:embed="rId2"/>
          <a:srcRect l="7016" r="47830" b="-1"/>
          <a:stretch/>
        </p:blipFill>
        <p:spPr>
          <a:xfrm>
            <a:off x="20" y="-12128"/>
            <a:ext cx="4654276" cy="6870127"/>
          </a:xfrm>
          <a:prstGeom prst="rect">
            <a:avLst/>
          </a:prstGeom>
        </p:spPr>
      </p:pic>
      <p:cxnSp>
        <p:nvCxnSpPr>
          <p:cNvPr id="18" name="Straight Connector 17">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EE13B6FD-BB00-99F4-478A-47472D664319}"/>
              </a:ext>
            </a:extLst>
          </p:cNvPr>
          <p:cNvSpPr>
            <a:spLocks noGrp="1"/>
          </p:cNvSpPr>
          <p:nvPr>
            <p:ph idx="1"/>
          </p:nvPr>
        </p:nvSpPr>
        <p:spPr>
          <a:xfrm>
            <a:off x="5181601" y="2198914"/>
            <a:ext cx="6368142" cy="3670180"/>
          </a:xfrm>
        </p:spPr>
        <p:txBody>
          <a:bodyPr vert="horz" lIns="0" tIns="45720" rIns="0" bIns="45720" rtlCol="0">
            <a:normAutofit/>
          </a:bodyPr>
          <a:lstStyle/>
          <a:p>
            <a:r>
              <a:rPr lang="en-US" sz="1000" b="1">
                <a:cs typeface="Calibri"/>
              </a:rPr>
              <a:t>Peripheral Devices:</a:t>
            </a:r>
          </a:p>
          <a:p>
            <a:pPr marL="383540" lvl="1">
              <a:buFont typeface="Courier New" panose="020F0502020204030204" pitchFamily="34" charset="0"/>
              <a:buChar char="o"/>
            </a:pPr>
            <a:r>
              <a:rPr lang="en-US" sz="1000">
                <a:cs typeface="Calibri"/>
              </a:rPr>
              <a:t>Equipped with BLE modules, sensors collect environmental data and advertise their services via BLE. For example, the NO2 sensor communicates via SPI, DHT20 (Temperature/Humidity Sensor) through I2C, and so on.</a:t>
            </a:r>
          </a:p>
          <a:p>
            <a:pPr marL="383540" lvl="1">
              <a:buFont typeface="Courier New" panose="020F0502020204030204" pitchFamily="34" charset="0"/>
              <a:buChar char="o"/>
            </a:pPr>
            <a:r>
              <a:rPr lang="en-US" sz="1000">
                <a:cs typeface="Calibri"/>
              </a:rPr>
              <a:t>Actuators, such as the lighting subsystem, receive control signals wirelessly for automated operation. These include information that can change how many hours the lighting system should be on/off.</a:t>
            </a:r>
          </a:p>
          <a:p>
            <a:pPr marL="383540" lvl="1">
              <a:buFont typeface="Courier New" panose="020F0502020204030204" pitchFamily="34" charset="0"/>
              <a:buChar char="o"/>
            </a:pPr>
            <a:r>
              <a:rPr lang="en-US" sz="1000">
                <a:cs typeface="Calibri"/>
              </a:rPr>
              <a:t>For a peripheral device to properly transmit the data it has collected it must set a </a:t>
            </a:r>
            <a:r>
              <a:rPr lang="en-US" sz="1000" err="1">
                <a:cs typeface="Calibri"/>
              </a:rPr>
              <a:t>BLEService</a:t>
            </a:r>
            <a:r>
              <a:rPr lang="en-US" sz="1000">
                <a:cs typeface="Calibri"/>
              </a:rPr>
              <a:t> variable with a unique </a:t>
            </a:r>
            <a:r>
              <a:rPr lang="en-US" sz="1000" err="1">
                <a:cs typeface="Calibri"/>
              </a:rPr>
              <a:t>ServiceUUID</a:t>
            </a:r>
            <a:r>
              <a:rPr lang="en-US" sz="1000">
                <a:cs typeface="Calibri"/>
              </a:rPr>
              <a:t> within. It then must set a </a:t>
            </a:r>
            <a:r>
              <a:rPr lang="en-US" sz="1000" err="1">
                <a:cs typeface="Calibri"/>
              </a:rPr>
              <a:t>BLECharacteristic</a:t>
            </a:r>
            <a:r>
              <a:rPr lang="en-US" sz="1000">
                <a:cs typeface="Calibri"/>
              </a:rPr>
              <a:t> variable set with a </a:t>
            </a:r>
            <a:r>
              <a:rPr lang="en-US" sz="1000" err="1">
                <a:cs typeface="Calibri"/>
              </a:rPr>
              <a:t>CharacteristicUUID</a:t>
            </a:r>
            <a:r>
              <a:rPr lang="en-US" sz="1000">
                <a:cs typeface="Calibri"/>
              </a:rPr>
              <a:t>, the type of peripheral it will be (e.g. </a:t>
            </a:r>
            <a:r>
              <a:rPr lang="en-US" sz="1000" err="1">
                <a:cs typeface="Calibri"/>
              </a:rPr>
              <a:t>BLERead</a:t>
            </a:r>
            <a:r>
              <a:rPr lang="en-US" sz="1000">
                <a:cs typeface="Calibri"/>
              </a:rPr>
              <a:t>, </a:t>
            </a:r>
            <a:r>
              <a:rPr lang="en-US" sz="1000" err="1">
                <a:cs typeface="Calibri"/>
              </a:rPr>
              <a:t>BLENotify</a:t>
            </a:r>
            <a:r>
              <a:rPr lang="en-US" sz="1000">
                <a:cs typeface="Calibri"/>
              </a:rPr>
              <a:t>, or </a:t>
            </a:r>
            <a:r>
              <a:rPr lang="en-US" sz="1000" err="1">
                <a:cs typeface="Calibri"/>
              </a:rPr>
              <a:t>BLEWrite</a:t>
            </a:r>
            <a:r>
              <a:rPr lang="en-US" sz="1000">
                <a:cs typeface="Calibri"/>
              </a:rPr>
              <a:t>), and the size of the data. Next, it must set a local name to advertise, it must set the advertised </a:t>
            </a:r>
            <a:r>
              <a:rPr lang="en-US" sz="1000" err="1">
                <a:cs typeface="Calibri"/>
              </a:rPr>
              <a:t>ServiceUUID</a:t>
            </a:r>
            <a:r>
              <a:rPr lang="en-US" sz="1000">
                <a:cs typeface="Calibri"/>
              </a:rPr>
              <a:t>, it must have the characteristic variable added to the service variable, you must then add the service variable to the BLE class, and finally advertise it all. To add a value to the characteristic it must have the data for the sensor saved in a variable and use </a:t>
            </a:r>
            <a:r>
              <a:rPr lang="en-US" sz="1000" err="1">
                <a:cs typeface="Calibri"/>
              </a:rPr>
              <a:t>writeValue</a:t>
            </a:r>
            <a:r>
              <a:rPr lang="en-US" sz="1000">
                <a:cs typeface="Calibri"/>
              </a:rPr>
              <a:t>() function to add it to the specific characteristic variable that is desired.</a:t>
            </a:r>
          </a:p>
          <a:p>
            <a:r>
              <a:rPr lang="en-US" sz="1000" b="1">
                <a:cs typeface="Calibri"/>
              </a:rPr>
              <a:t>Central Arduino:</a:t>
            </a:r>
            <a:endParaRPr lang="en-US" sz="1000"/>
          </a:p>
          <a:p>
            <a:pPr marL="383540" lvl="1">
              <a:buFont typeface="Courier New" panose="020F0502020204030204" pitchFamily="34" charset="0"/>
              <a:buChar char="o"/>
            </a:pPr>
            <a:r>
              <a:rPr lang="en-US" sz="1000">
                <a:cs typeface="Calibri"/>
              </a:rPr>
              <a:t>Utilizes Arduino BLE libraries to scan for nearby peripherals and establish connections.</a:t>
            </a:r>
          </a:p>
          <a:p>
            <a:pPr marL="383540" lvl="1">
              <a:buFont typeface="Courier New" panose="020F0502020204030204" pitchFamily="34" charset="0"/>
              <a:buChar char="o"/>
            </a:pPr>
            <a:r>
              <a:rPr lang="en-US" sz="1000">
                <a:cs typeface="Calibri"/>
              </a:rPr>
              <a:t>Reads characteristic values from discovered services, collects data, and forwards it to the PLC for further processing.</a:t>
            </a:r>
          </a:p>
          <a:p>
            <a:pPr marL="383540" lvl="1">
              <a:buFont typeface="Courier New" panose="020F0502020204030204" pitchFamily="34" charset="0"/>
              <a:buChar char="o"/>
            </a:pPr>
            <a:r>
              <a:rPr lang="en-US" sz="1000">
                <a:cs typeface="Calibri"/>
              </a:rPr>
              <a:t>The peripheral devices have unique Service UUID's so that the Central Arduino will be able to tell the peripheral devices apart. While the Characteristic UUID's stay the same because it is within the Service UUID and will not interfere with the other peripheral devices.</a:t>
            </a:r>
          </a:p>
          <a:p>
            <a:endParaRPr lang="en-US" sz="1000" b="1">
              <a:cs typeface="Calibri"/>
            </a:endParaRPr>
          </a:p>
          <a:p>
            <a:endParaRPr lang="en-US" sz="1000">
              <a:cs typeface="Calibri"/>
            </a:endParaRPr>
          </a:p>
        </p:txBody>
      </p:sp>
    </p:spTree>
    <p:extLst>
      <p:ext uri="{BB962C8B-B14F-4D97-AF65-F5344CB8AC3E}">
        <p14:creationId xmlns:p14="http://schemas.microsoft.com/office/powerpoint/2010/main" val="744095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002E597-CC9D-11ED-CBA8-5881169315BD}"/>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cs typeface="Calibri Light"/>
              </a:rPr>
              <a:t>BLE Communication Protocol</a:t>
            </a:r>
            <a:endParaRPr lang="en-US" sz="3600">
              <a:solidFill>
                <a:srgbClr val="FFFFFF"/>
              </a:solidFill>
            </a:endParaRP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EE13B6FD-BB00-99F4-478A-47472D664319}"/>
              </a:ext>
            </a:extLst>
          </p:cNvPr>
          <p:cNvSpPr>
            <a:spLocks noGrp="1"/>
          </p:cNvSpPr>
          <p:nvPr>
            <p:ph idx="1"/>
          </p:nvPr>
        </p:nvSpPr>
        <p:spPr>
          <a:xfrm>
            <a:off x="4742016" y="605896"/>
            <a:ext cx="6413663" cy="5646208"/>
          </a:xfrm>
        </p:spPr>
        <p:txBody>
          <a:bodyPr vert="horz" lIns="0" tIns="45720" rIns="0" bIns="45720" rtlCol="0" anchor="ctr">
            <a:normAutofit/>
          </a:bodyPr>
          <a:lstStyle/>
          <a:p>
            <a:pPr marL="0" indent="0">
              <a:buNone/>
            </a:pPr>
            <a:r>
              <a:rPr lang="en-US" sz="1500" b="1">
                <a:cs typeface="Calibri"/>
              </a:rPr>
              <a:t> Central Arduino:</a:t>
            </a:r>
            <a:endParaRPr lang="en-US" sz="1500">
              <a:cs typeface="Calibri"/>
            </a:endParaRPr>
          </a:p>
          <a:p>
            <a:pPr marL="383540" lvl="1">
              <a:buFont typeface="Courier New" panose="020F0502020204030204" pitchFamily="34" charset="0"/>
              <a:buChar char="o"/>
            </a:pPr>
            <a:r>
              <a:rPr lang="en-US" sz="1500">
                <a:cs typeface="Calibri"/>
              </a:rPr>
              <a:t>For the central Arduino to correctly read in the data from each peripheral Arduino the following must be done. An array with the peripheral device's information, including the address and unique </a:t>
            </a:r>
            <a:r>
              <a:rPr lang="en-US" sz="1500" err="1">
                <a:cs typeface="Calibri"/>
              </a:rPr>
              <a:t>ServiceUUID</a:t>
            </a:r>
            <a:r>
              <a:rPr lang="en-US" sz="1500">
                <a:cs typeface="Calibri"/>
              </a:rPr>
              <a:t>, of each of the peripheral devices. Next, the device will need to use the </a:t>
            </a:r>
            <a:r>
              <a:rPr lang="en-US" sz="1500" err="1">
                <a:cs typeface="Calibri"/>
              </a:rPr>
              <a:t>BLE.scan</a:t>
            </a:r>
            <a:r>
              <a:rPr lang="en-US" sz="1500">
                <a:cs typeface="Calibri"/>
              </a:rPr>
              <a:t>() function and specify the addresses that are desired. The device information will need to circled through as data is taken in to keep data from being duplicated. Next, the central device will look for available devices and stop to investigate further if one of the specified addresses is hit. If the peripheral address is the same as the target address, the address, local name, and UUID will be printed via serial. The device will then dive deeper into the attributes, characteristic UUID, and finally the characteristic's values. Once this has been collected, it will be sent to the PLC via ASCII Hex and the next device's information will be searched for. Once all addresses have been searched and successfully found, the device will stop searching for a period before it starts searching again.</a:t>
            </a:r>
          </a:p>
          <a:p>
            <a:r>
              <a:rPr lang="en-US" sz="1500" b="1">
                <a:cs typeface="Calibri"/>
              </a:rPr>
              <a:t>Future Directions:</a:t>
            </a:r>
          </a:p>
          <a:p>
            <a:pPr marL="383540" lvl="1">
              <a:buFont typeface="Courier New" panose="020F0502020204030204" pitchFamily="34" charset="0"/>
              <a:buChar char="o"/>
            </a:pPr>
            <a:r>
              <a:rPr lang="en-US" sz="1500">
                <a:cs typeface="Calibri"/>
              </a:rPr>
              <a:t>Continued optimization of BLE communication protocols for enhanced performance and reliability.</a:t>
            </a:r>
          </a:p>
          <a:p>
            <a:pPr marL="383540" lvl="1">
              <a:buFont typeface="Courier New" panose="020F0502020204030204" pitchFamily="34" charset="0"/>
              <a:buChar char="o"/>
            </a:pPr>
            <a:r>
              <a:rPr lang="en-US" sz="1500">
                <a:cs typeface="Calibri"/>
              </a:rPr>
              <a:t>Integration of advanced BLE features for increased functionality and interoperability with other IoT devices.</a:t>
            </a:r>
          </a:p>
          <a:p>
            <a:pPr marL="383540" lvl="1">
              <a:buFont typeface="Courier New" panose="020F0502020204030204" pitchFamily="34" charset="0"/>
              <a:buChar char="o"/>
            </a:pPr>
            <a:r>
              <a:rPr lang="en-US" sz="1500">
                <a:cs typeface="Calibri"/>
              </a:rPr>
              <a:t>Given that BLE is a newer technology, it is inevitable that updates and upgrades to this process will happen.</a:t>
            </a:r>
          </a:p>
          <a:p>
            <a:endParaRPr lang="en-US" sz="1500" b="1">
              <a:cs typeface="Calibri"/>
            </a:endParaRPr>
          </a:p>
          <a:p>
            <a:endParaRPr lang="en-US" sz="1500">
              <a:cs typeface="Calibri"/>
            </a:endParaRPr>
          </a:p>
        </p:txBody>
      </p:sp>
    </p:spTree>
    <p:extLst>
      <p:ext uri="{BB962C8B-B14F-4D97-AF65-F5344CB8AC3E}">
        <p14:creationId xmlns:p14="http://schemas.microsoft.com/office/powerpoint/2010/main" val="447870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32064-1E13-635B-4EF5-881FA5C25109}"/>
              </a:ext>
            </a:extLst>
          </p:cNvPr>
          <p:cNvSpPr>
            <a:spLocks noGrp="1"/>
          </p:cNvSpPr>
          <p:nvPr>
            <p:ph type="title"/>
          </p:nvPr>
        </p:nvSpPr>
        <p:spPr>
          <a:xfrm>
            <a:off x="5181601" y="634946"/>
            <a:ext cx="6368142" cy="1450757"/>
          </a:xfrm>
        </p:spPr>
        <p:txBody>
          <a:bodyPr>
            <a:normAutofit/>
          </a:bodyPr>
          <a:lstStyle/>
          <a:p>
            <a:r>
              <a:rPr lang="en-US"/>
              <a:t>NO</a:t>
            </a:r>
            <a:r>
              <a:rPr lang="en-US" baseline="-25000"/>
              <a:t>2</a:t>
            </a:r>
            <a:r>
              <a:rPr lang="en-US"/>
              <a:t> Subsystem</a:t>
            </a:r>
          </a:p>
        </p:txBody>
      </p:sp>
      <p:pic>
        <p:nvPicPr>
          <p:cNvPr id="4" name="Picture 3" descr="A green circuit board with a black square and yellow text&#10;&#10;Description automatically generated">
            <a:extLst>
              <a:ext uri="{FF2B5EF4-FFF2-40B4-BE49-F238E27FC236}">
                <a16:creationId xmlns:a16="http://schemas.microsoft.com/office/drawing/2014/main" id="{1F95BE68-427D-F2CC-376C-6ACE281F7461}"/>
              </a:ext>
            </a:extLst>
          </p:cNvPr>
          <p:cNvPicPr>
            <a:picLocks noChangeAspect="1"/>
          </p:cNvPicPr>
          <p:nvPr/>
        </p:nvPicPr>
        <p:blipFill rotWithShape="1">
          <a:blip r:embed="rId2"/>
          <a:srcRect l="19045" r="13207" b="-2"/>
          <a:stretch/>
        </p:blipFill>
        <p:spPr>
          <a:xfrm>
            <a:off x="20" y="-12128"/>
            <a:ext cx="4654276" cy="6870127"/>
          </a:xfrm>
          <a:prstGeom prst="rect">
            <a:avLst/>
          </a:prstGeom>
        </p:spPr>
      </p:pic>
      <p:cxnSp>
        <p:nvCxnSpPr>
          <p:cNvPr id="13" name="Straight Connector 1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2F1A77-4018-1E3D-7216-5181848DF751}"/>
              </a:ext>
            </a:extLst>
          </p:cNvPr>
          <p:cNvSpPr>
            <a:spLocks noGrp="1"/>
          </p:cNvSpPr>
          <p:nvPr>
            <p:ph idx="1"/>
          </p:nvPr>
        </p:nvSpPr>
        <p:spPr>
          <a:xfrm>
            <a:off x="5181601" y="2198914"/>
            <a:ext cx="6368142" cy="3670180"/>
          </a:xfrm>
        </p:spPr>
        <p:txBody>
          <a:bodyPr vert="horz" lIns="0" tIns="45720" rIns="0" bIns="45720" rtlCol="0">
            <a:normAutofit/>
          </a:bodyPr>
          <a:lstStyle/>
          <a:p>
            <a:r>
              <a:rPr lang="en-US" sz="1300" b="1">
                <a:cs typeface="Calibri"/>
              </a:rPr>
              <a:t>Sensor Selection:</a:t>
            </a:r>
          </a:p>
          <a:p>
            <a:pPr marL="383540" lvl="1">
              <a:buFont typeface="Courier New" panose="020F0502020204030204" pitchFamily="34" charset="0"/>
              <a:buChar char="o"/>
            </a:pPr>
            <a:r>
              <a:rPr lang="en-US" sz="1300">
                <a:cs typeface="Calibri"/>
              </a:rPr>
              <a:t>MIKROE 3700: Selected for its compact metal oxide (MOS) sensor, MiCS-2714, designed to detect nitrogen dioxide (NO2) and hydrogen (H2).</a:t>
            </a:r>
          </a:p>
          <a:p>
            <a:pPr marL="383540" lvl="1">
              <a:buFont typeface="Courier New" panose="020F0502020204030204" pitchFamily="34" charset="0"/>
              <a:buChar char="o"/>
            </a:pPr>
            <a:r>
              <a:rPr lang="en-US" sz="1300">
                <a:cs typeface="Calibri"/>
              </a:rPr>
              <a:t>Impedance-Based Detection: Reacts to the presence of NO2 and H2, with impedance changes enabling voltage measurement in a voltage divider configuration.</a:t>
            </a:r>
          </a:p>
          <a:p>
            <a:r>
              <a:rPr lang="en-US" sz="1300" b="1">
                <a:cs typeface="Calibri"/>
              </a:rPr>
              <a:t>Interface:</a:t>
            </a:r>
            <a:endParaRPr lang="en-US" sz="1300" b="1"/>
          </a:p>
          <a:p>
            <a:pPr marL="383540" lvl="1">
              <a:buFont typeface="Courier New" panose="020F0502020204030204" pitchFamily="34" charset="0"/>
              <a:buChar char="o"/>
            </a:pPr>
            <a:r>
              <a:rPr lang="en-US" sz="1300">
                <a:cs typeface="Calibri"/>
              </a:rPr>
              <a:t>SPI Communication: Utilized the SPI (Serial Peripheral Interface) interface for communication between the sensor and the Arduino Nano 33 IoT board.</a:t>
            </a:r>
          </a:p>
          <a:p>
            <a:pPr marL="383540" lvl="1">
              <a:buFont typeface="Courier New" panose="020F0502020204030204" pitchFamily="34" charset="0"/>
              <a:buChar char="o"/>
            </a:pPr>
            <a:r>
              <a:rPr lang="en-US" sz="1300">
                <a:cs typeface="Calibri"/>
              </a:rPr>
              <a:t>Voltage Sampling: Voltage output from the sensor's A/D converter (ADC) sampled directly over the I2C interface for accurate data retrieval.</a:t>
            </a:r>
          </a:p>
          <a:p>
            <a:r>
              <a:rPr lang="en-US" sz="1300" b="1">
                <a:cs typeface="Calibri"/>
              </a:rPr>
              <a:t>Library Utilization:</a:t>
            </a:r>
            <a:endParaRPr lang="en-US" sz="1300" b="1"/>
          </a:p>
          <a:p>
            <a:pPr marL="383540" lvl="1">
              <a:buFont typeface="Courier New" panose="020F0502020204030204" pitchFamily="34" charset="0"/>
              <a:buChar char="o"/>
            </a:pPr>
            <a:r>
              <a:rPr lang="en-US" sz="1300">
                <a:cs typeface="Calibri"/>
              </a:rPr>
              <a:t>Arduino SPI Library: Integrated to facilitate communication between the sensor and the Arduino Nano 33 IoT board via the SPI interface.</a:t>
            </a:r>
          </a:p>
          <a:p>
            <a:pPr marL="383540" lvl="1">
              <a:buFont typeface="Courier New" panose="020F0502020204030204" pitchFamily="34" charset="0"/>
              <a:buChar char="o"/>
            </a:pPr>
            <a:r>
              <a:rPr lang="en-US" sz="1300">
                <a:cs typeface="Calibri"/>
              </a:rPr>
              <a:t>Functionality: Enabled seamless data transfer and access to sensor readings, enhancing the usability of the NO2 sensor within the greenhouse system.</a:t>
            </a:r>
          </a:p>
          <a:p>
            <a:endParaRPr lang="en-US" sz="1300">
              <a:cs typeface="Calibri"/>
            </a:endParaRPr>
          </a:p>
        </p:txBody>
      </p:sp>
    </p:spTree>
    <p:extLst>
      <p:ext uri="{BB962C8B-B14F-4D97-AF65-F5344CB8AC3E}">
        <p14:creationId xmlns:p14="http://schemas.microsoft.com/office/powerpoint/2010/main" val="707032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32064-1E13-635B-4EF5-881FA5C25109}"/>
              </a:ext>
            </a:extLst>
          </p:cNvPr>
          <p:cNvSpPr>
            <a:spLocks noGrp="1"/>
          </p:cNvSpPr>
          <p:nvPr>
            <p:ph type="title"/>
          </p:nvPr>
        </p:nvSpPr>
        <p:spPr>
          <a:xfrm>
            <a:off x="1097280" y="286603"/>
            <a:ext cx="10058400" cy="1450757"/>
          </a:xfrm>
        </p:spPr>
        <p:txBody>
          <a:bodyPr>
            <a:normAutofit/>
          </a:bodyPr>
          <a:lstStyle/>
          <a:p>
            <a:r>
              <a:rPr lang="en-US"/>
              <a:t>CO</a:t>
            </a:r>
            <a:r>
              <a:rPr lang="en-US" baseline="-25000"/>
              <a:t>2</a:t>
            </a:r>
            <a:r>
              <a:rPr lang="en-US"/>
              <a:t> Subsystem</a:t>
            </a:r>
          </a:p>
        </p:txBody>
      </p:sp>
      <p:sp>
        <p:nvSpPr>
          <p:cNvPr id="3" name="Content Placeholder 2">
            <a:extLst>
              <a:ext uri="{FF2B5EF4-FFF2-40B4-BE49-F238E27FC236}">
                <a16:creationId xmlns:a16="http://schemas.microsoft.com/office/drawing/2014/main" id="{662F1A77-4018-1E3D-7216-5181848DF751}"/>
              </a:ext>
            </a:extLst>
          </p:cNvPr>
          <p:cNvSpPr>
            <a:spLocks noGrp="1"/>
          </p:cNvSpPr>
          <p:nvPr>
            <p:ph idx="1"/>
          </p:nvPr>
        </p:nvSpPr>
        <p:spPr>
          <a:xfrm>
            <a:off x="1097279" y="1845734"/>
            <a:ext cx="6454987" cy="4023360"/>
          </a:xfrm>
        </p:spPr>
        <p:txBody>
          <a:bodyPr vert="horz" lIns="0" tIns="45720" rIns="0" bIns="45720" rtlCol="0">
            <a:normAutofit/>
          </a:bodyPr>
          <a:lstStyle/>
          <a:p>
            <a:r>
              <a:rPr lang="en-US" sz="1300" b="1">
                <a:cs typeface="Calibri"/>
              </a:rPr>
              <a:t>Sensor Selection:</a:t>
            </a:r>
          </a:p>
          <a:p>
            <a:pPr marL="383540" lvl="1">
              <a:buFont typeface="Courier New" panose="020F0502020204030204" pitchFamily="34" charset="0"/>
              <a:buChar char="o"/>
            </a:pPr>
            <a:r>
              <a:rPr lang="en-US" sz="1300">
                <a:cs typeface="Calibri"/>
              </a:rPr>
              <a:t>MH-Z19B: Chosen for its serial communication interface (UART), making it compatible with the Arduino Nano 33 IoT board.</a:t>
            </a:r>
          </a:p>
          <a:p>
            <a:pPr marL="383540" lvl="1">
              <a:buFont typeface="Courier New" panose="020F0502020204030204" pitchFamily="34" charset="0"/>
              <a:buChar char="o"/>
            </a:pPr>
            <a:r>
              <a:rPr lang="en-US" sz="1300">
                <a:cs typeface="Calibri"/>
              </a:rPr>
              <a:t>Interface: Connected directly to the Arduino Nano 33 IoT board via UART pins, utilizing 5V supply voltage and 3.3V logic level without the need for a level shifter.</a:t>
            </a:r>
          </a:p>
          <a:p>
            <a:r>
              <a:rPr lang="en-US" sz="1300" b="1">
                <a:cs typeface="Calibri"/>
              </a:rPr>
              <a:t>Library Utilization:</a:t>
            </a:r>
            <a:endParaRPr lang="en-US" sz="1300" b="1"/>
          </a:p>
          <a:p>
            <a:pPr marL="383540" lvl="1">
              <a:buFont typeface="Courier New" panose="020F0502020204030204" pitchFamily="34" charset="0"/>
              <a:buChar char="o"/>
            </a:pPr>
            <a:r>
              <a:rPr lang="en-US" sz="1300">
                <a:cs typeface="Calibri"/>
              </a:rPr>
              <a:t>MHZCO2 Library: Integrated to facilitate measurement functions and streamline data collection processes.</a:t>
            </a:r>
          </a:p>
          <a:p>
            <a:pPr marL="383540" lvl="1">
              <a:buFont typeface="Courier New" panose="020F0502020204030204" pitchFamily="34" charset="0"/>
              <a:buChar char="o"/>
            </a:pPr>
            <a:r>
              <a:rPr lang="en-US" sz="1300">
                <a:cs typeface="Calibri"/>
              </a:rPr>
              <a:t>Functionality: Simplified the implementation of CO2 measurement capabilities, providing access to essential functions for gathering accurate CO2 concentration data.</a:t>
            </a:r>
          </a:p>
          <a:p>
            <a:r>
              <a:rPr lang="en-US" sz="1300" b="1">
                <a:cs typeface="Calibri"/>
              </a:rPr>
              <a:t>Power Supply:</a:t>
            </a:r>
            <a:endParaRPr lang="en-US" sz="1300" b="1"/>
          </a:p>
          <a:p>
            <a:pPr marL="383540" lvl="1">
              <a:buFont typeface="Courier New" panose="020F0502020204030204" pitchFamily="34" charset="0"/>
              <a:buChar char="o"/>
            </a:pPr>
            <a:r>
              <a:rPr lang="en-US" sz="1300">
                <a:cs typeface="Calibri"/>
              </a:rPr>
              <a:t>Voltage Compatibility: Operated within the specified voltage range of 5V, ensuring optimal performance and reliability.</a:t>
            </a:r>
          </a:p>
          <a:p>
            <a:pPr marL="383540" lvl="1">
              <a:buFont typeface="Courier New" panose="020F0502020204030204" pitchFamily="34" charset="0"/>
              <a:buChar char="o"/>
            </a:pPr>
            <a:r>
              <a:rPr lang="en-US" sz="1300">
                <a:cs typeface="Calibri"/>
              </a:rPr>
              <a:t>UART Level: Utilized UART communication with a 3.3V level, eliminating the need for additional level shifters and simplifying the wiring setup.</a:t>
            </a:r>
          </a:p>
          <a:p>
            <a:endParaRPr lang="en-US" sz="1300">
              <a:cs typeface="Calibri"/>
            </a:endParaRPr>
          </a:p>
        </p:txBody>
      </p:sp>
      <p:pic>
        <p:nvPicPr>
          <p:cNvPr id="6" name="Picture 5" descr="A small electronic device with wires&#10;&#10;Description automatically generated">
            <a:extLst>
              <a:ext uri="{FF2B5EF4-FFF2-40B4-BE49-F238E27FC236}">
                <a16:creationId xmlns:a16="http://schemas.microsoft.com/office/drawing/2014/main" id="{9CB7035F-1EA7-6DD0-61BF-76D941660FFB}"/>
              </a:ext>
            </a:extLst>
          </p:cNvPr>
          <p:cNvPicPr>
            <a:picLocks noChangeAspect="1"/>
          </p:cNvPicPr>
          <p:nvPr/>
        </p:nvPicPr>
        <p:blipFill>
          <a:blip r:embed="rId2"/>
          <a:stretch>
            <a:fillRect/>
          </a:stretch>
        </p:blipFill>
        <p:spPr>
          <a:xfrm>
            <a:off x="8020570" y="2084269"/>
            <a:ext cx="3135109" cy="3135109"/>
          </a:xfrm>
          <a:prstGeom prst="rect">
            <a:avLst/>
          </a:prstGeom>
        </p:spPr>
      </p:pic>
    </p:spTree>
    <p:extLst>
      <p:ext uri="{BB962C8B-B14F-4D97-AF65-F5344CB8AC3E}">
        <p14:creationId xmlns:p14="http://schemas.microsoft.com/office/powerpoint/2010/main" val="238309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8E5C81-30BE-8452-65A8-D29BD6415FEB}"/>
              </a:ext>
            </a:extLst>
          </p:cNvPr>
          <p:cNvSpPr>
            <a:spLocks noGrp="1"/>
          </p:cNvSpPr>
          <p:nvPr>
            <p:ph type="title"/>
          </p:nvPr>
        </p:nvSpPr>
        <p:spPr>
          <a:xfrm>
            <a:off x="6411685" y="634946"/>
            <a:ext cx="5127171" cy="1450757"/>
          </a:xfrm>
        </p:spPr>
        <p:txBody>
          <a:bodyPr>
            <a:normAutofit/>
          </a:bodyPr>
          <a:lstStyle/>
          <a:p>
            <a:r>
              <a:rPr lang="en-US"/>
              <a:t>CO2 and NO2 Schematic</a:t>
            </a:r>
          </a:p>
        </p:txBody>
      </p:sp>
      <p:pic>
        <p:nvPicPr>
          <p:cNvPr id="4" name="Content Placeholder 3">
            <a:extLst>
              <a:ext uri="{FF2B5EF4-FFF2-40B4-BE49-F238E27FC236}">
                <a16:creationId xmlns:a16="http://schemas.microsoft.com/office/drawing/2014/main" id="{698D5B11-3BDB-5CC6-8D9E-F961BA3D6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132" y="645106"/>
            <a:ext cx="5247747" cy="5247747"/>
          </a:xfrm>
          <a:prstGeom prst="rect">
            <a:avLst/>
          </a:prstGeom>
        </p:spPr>
      </p:pic>
      <p:cxnSp>
        <p:nvCxnSpPr>
          <p:cNvPr id="13" name="Straight Connector 1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409470A-8AEC-D619-1E72-3D9E869B468E}"/>
              </a:ext>
            </a:extLst>
          </p:cNvPr>
          <p:cNvSpPr>
            <a:spLocks noGrp="1"/>
          </p:cNvSpPr>
          <p:nvPr>
            <p:ph idx="1"/>
          </p:nvPr>
        </p:nvSpPr>
        <p:spPr>
          <a:xfrm>
            <a:off x="6411684" y="2198914"/>
            <a:ext cx="5127172" cy="3670180"/>
          </a:xfrm>
        </p:spPr>
        <p:txBody>
          <a:bodyPr>
            <a:normAutofit/>
          </a:bodyPr>
          <a:lstStyle/>
          <a:p>
            <a:r>
              <a:rPr lang="en-US" sz="1600" b="1"/>
              <a:t>CO2 and NO2 Description:</a:t>
            </a:r>
          </a:p>
          <a:p>
            <a:pPr lvl="1">
              <a:buFont typeface="Courier New" panose="02070309020205020404" pitchFamily="49" charset="0"/>
              <a:buChar char="o"/>
            </a:pPr>
            <a:r>
              <a:rPr lang="en-US" sz="1600"/>
              <a:t>The MH-Z19B CO2 sensor and the MIKROE 3700 NO2 sensor are both connected to the same Arduino Nano 33 IoT to make sending both sets of air quality data to the PLC easier and more compact.</a:t>
            </a:r>
          </a:p>
          <a:p>
            <a:pPr lvl="1">
              <a:buFont typeface="Courier New" panose="02070309020205020404" pitchFamily="49" charset="0"/>
              <a:buChar char="o"/>
            </a:pPr>
            <a:r>
              <a:rPr lang="en-US" sz="1600"/>
              <a:t>The CO2 sensor communicates with the Arduino via the Arduino’s serial </a:t>
            </a:r>
            <a:r>
              <a:rPr lang="en-US" sz="1600" err="1"/>
              <a:t>rx</a:t>
            </a:r>
            <a:r>
              <a:rPr lang="en-US" sz="1600"/>
              <a:t> and </a:t>
            </a:r>
            <a:r>
              <a:rPr lang="en-US" sz="1600" err="1"/>
              <a:t>tx</a:t>
            </a:r>
            <a:r>
              <a:rPr lang="en-US" sz="1600"/>
              <a:t> pins while the NO2 sensor communicates with the Arduino via 12-bit ADC through the Arduino’s Analog and MISO pins.</a:t>
            </a:r>
          </a:p>
          <a:p>
            <a:pPr lvl="1">
              <a:buFont typeface="Courier New" panose="02070309020205020404" pitchFamily="49" charset="0"/>
              <a:buChar char="o"/>
            </a:pPr>
            <a:r>
              <a:rPr lang="en-US" sz="1600"/>
              <a:t>The system is powered by a battery pack power supply which supplies the required voltage to the Arduino that in turn supplies 3.3V to the NO2 sensor and 5V to the CO2 sensor via the Arduino’s 5V and 3.3V output pins respectively.</a:t>
            </a:r>
          </a:p>
        </p:txBody>
      </p:sp>
      <p:sp>
        <p:nvSpPr>
          <p:cNvPr id="15" name="Rectangle 1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84788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1C509-DD10-35CA-E4CB-1D901D7B31D7}"/>
              </a:ext>
            </a:extLst>
          </p:cNvPr>
          <p:cNvSpPr>
            <a:spLocks noGrp="1"/>
          </p:cNvSpPr>
          <p:nvPr>
            <p:ph type="title"/>
          </p:nvPr>
        </p:nvSpPr>
        <p:spPr/>
        <p:txBody>
          <a:bodyPr/>
          <a:lstStyle/>
          <a:p>
            <a:r>
              <a:rPr lang="en-US">
                <a:cs typeface="Calibri Light"/>
              </a:rPr>
              <a:t>Temperature and Humidity Sensor Setup</a:t>
            </a:r>
            <a:endParaRPr lang="en-US"/>
          </a:p>
        </p:txBody>
      </p:sp>
      <p:graphicFrame>
        <p:nvGraphicFramePr>
          <p:cNvPr id="5" name="Content Placeholder 2">
            <a:extLst>
              <a:ext uri="{FF2B5EF4-FFF2-40B4-BE49-F238E27FC236}">
                <a16:creationId xmlns:a16="http://schemas.microsoft.com/office/drawing/2014/main" id="{66BFFF77-A44C-057A-63FF-DF7A9406C83B}"/>
              </a:ext>
            </a:extLst>
          </p:cNvPr>
          <p:cNvGraphicFramePr>
            <a:graphicFrameLocks noGrp="1"/>
          </p:cNvGraphicFramePr>
          <p:nvPr>
            <p:ph idx="1"/>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700156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0</TotalTime>
  <Words>4504</Words>
  <Application>Microsoft Office PowerPoint</Application>
  <PresentationFormat>Widescreen</PresentationFormat>
  <Paragraphs>221</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 Narrow</vt:lpstr>
      <vt:lpstr>Arial</vt:lpstr>
      <vt:lpstr>Calibri</vt:lpstr>
      <vt:lpstr>Calibri Light</vt:lpstr>
      <vt:lpstr>Courier New</vt:lpstr>
      <vt:lpstr>Courier New,monospace</vt:lpstr>
      <vt:lpstr>Retrospect</vt:lpstr>
      <vt:lpstr>Autonomous Greenhouse System</vt:lpstr>
      <vt:lpstr>Problem and Proposed Solution</vt:lpstr>
      <vt:lpstr>BLE Communication Architecture</vt:lpstr>
      <vt:lpstr>BLE Communication Protocol</vt:lpstr>
      <vt:lpstr>BLE Communication Protocol</vt:lpstr>
      <vt:lpstr>NO2 Subsystem</vt:lpstr>
      <vt:lpstr>CO2 Subsystem</vt:lpstr>
      <vt:lpstr>CO2 and NO2 Schematic</vt:lpstr>
      <vt:lpstr>Temperature and Humidity Sensor Setup</vt:lpstr>
      <vt:lpstr>Temperature and Humidity Schematic</vt:lpstr>
      <vt:lpstr>Temperature &amp; Humidity Experimentation</vt:lpstr>
      <vt:lpstr>Lighting Subsystem</vt:lpstr>
      <vt:lpstr>Lighting Subsystem</vt:lpstr>
      <vt:lpstr>Lighting Schematic</vt:lpstr>
      <vt:lpstr>Water Level Subsystem</vt:lpstr>
      <vt:lpstr>Water Level Subsystem</vt:lpstr>
      <vt:lpstr>Water Subsystem - Design</vt:lpstr>
      <vt:lpstr>Nutrient Subsystem</vt:lpstr>
      <vt:lpstr>Nutrient Subsystem – Design</vt:lpstr>
      <vt:lpstr>Nutrient Schematic</vt:lpstr>
      <vt:lpstr>Nutrient Subsystem - Power</vt:lpstr>
      <vt:lpstr>Nutrient Subsystem - Experimentation</vt:lpstr>
      <vt:lpstr>Nutrient Subsystem – Experimental Data</vt:lpstr>
      <vt:lpstr>PLC and HMI Programming via Ethernet</vt:lpstr>
      <vt:lpstr>PLC &amp; HMI - Design</vt:lpstr>
      <vt:lpstr>PLC &amp; HMI - Experimentation</vt:lpstr>
      <vt:lpstr>PLC Schematic</vt:lpstr>
      <vt:lpstr>HMI Schematic</vt:lpstr>
      <vt:lpstr>Budget</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Hooker, Jared (jahooker42)</dc:creator>
  <cp:lastModifiedBy>Jones, Robert (rnjones42)</cp:lastModifiedBy>
  <cp:revision>2</cp:revision>
  <dcterms:created xsi:type="dcterms:W3CDTF">2024-04-20T18:15:53Z</dcterms:created>
  <dcterms:modified xsi:type="dcterms:W3CDTF">2024-04-25T13:28:06Z</dcterms:modified>
</cp:coreProperties>
</file>